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330" r:id="rId6"/>
    <p:sldId id="341" r:id="rId7"/>
    <p:sldId id="339" r:id="rId8"/>
    <p:sldId id="331" r:id="rId9"/>
    <p:sldId id="337" r:id="rId10"/>
  </p:sldIdLst>
  <p:sldSz cx="9144000" cy="6858000" type="screen4x3"/>
  <p:notesSz cx="68199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46" autoAdjust="0"/>
    <p:restoredTop sz="94660"/>
  </p:normalViewPr>
  <p:slideViewPr>
    <p:cSldViewPr>
      <p:cViewPr>
        <p:scale>
          <a:sx n="95" d="100"/>
          <a:sy n="95" d="100"/>
        </p:scale>
        <p:origin x="-181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7E522-47CB-4356-8545-ED8C0AB31031}" type="datetimeFigureOut">
              <a:rPr lang="en-IE" smtClean="0"/>
              <a:pPr/>
              <a:t>11/06/2013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7415"/>
            <a:ext cx="545592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DBE50-4973-4D7D-BE39-3F0FBC1C9B92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34FA-EA9B-487F-8542-C8E785375CB5}" type="datetime1">
              <a:rPr lang="en-IE" smtClean="0"/>
              <a:pPr/>
              <a:t>11/06/2013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610F-C8BA-4AC6-9DC1-C6975DF8DEF7}" type="datetime1">
              <a:rPr lang="en-IE" smtClean="0"/>
              <a:pPr/>
              <a:t>11/06/2013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EE1D-D54C-41F9-83F6-89AC296D97C1}" type="datetime1">
              <a:rPr lang="en-IE" smtClean="0"/>
              <a:pPr/>
              <a:t>11/06/2013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676E-A70B-4CA2-847B-C5DC190662B1}" type="datetime1">
              <a:rPr lang="en-IE" smtClean="0"/>
              <a:pPr/>
              <a:t>11/06/2013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CDB9-05FD-4F83-B84F-A218EBFAA239}" type="datetime1">
              <a:rPr lang="en-IE" smtClean="0"/>
              <a:pPr/>
              <a:t>11/06/2013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D1CF-1677-4AA7-A783-61730EDB16F7}" type="datetime1">
              <a:rPr lang="en-IE" smtClean="0"/>
              <a:pPr/>
              <a:t>11/06/2013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EAD9-E288-4CC0-A041-655CCCF66309}" type="datetime1">
              <a:rPr lang="en-IE" smtClean="0"/>
              <a:pPr/>
              <a:t>11/06/2013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88AD-7AA9-4DA9-996F-C7045D06B574}" type="datetime1">
              <a:rPr lang="en-IE" smtClean="0"/>
              <a:pPr/>
              <a:t>11/06/2013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D1A5-A732-4B4D-84A9-06BEBB8CFAF2}" type="datetime1">
              <a:rPr lang="en-IE" smtClean="0"/>
              <a:pPr/>
              <a:t>11/06/2013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3B47-B4D7-4AEA-9C4E-00C99536621D}" type="datetime1">
              <a:rPr lang="en-IE" smtClean="0"/>
              <a:pPr/>
              <a:t>11/06/2013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F127-A2B0-4E28-99E6-6CDFC5A5BCA0}" type="datetime1">
              <a:rPr lang="en-IE" smtClean="0"/>
              <a:pPr/>
              <a:t>11/06/2013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4783A-76A4-49F5-B06D-D7D286A4B744}" type="datetime1">
              <a:rPr lang="en-IE" smtClean="0"/>
              <a:pPr/>
              <a:t>11/06/2013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 smtClean="0"/>
              <a:t>Market Systems Release Update</a:t>
            </a:r>
          </a:p>
          <a:p>
            <a:endParaRPr lang="en-IE" dirty="0" smtClean="0"/>
          </a:p>
          <a:p>
            <a:r>
              <a:rPr lang="en-IE" dirty="0" smtClean="0"/>
              <a:t>Modifications Committee Meeting 49 </a:t>
            </a:r>
          </a:p>
          <a:p>
            <a:endParaRPr lang="en-IE" dirty="0" smtClean="0"/>
          </a:p>
          <a:p>
            <a:r>
              <a:rPr lang="en-IE" dirty="0" smtClean="0"/>
              <a:t>June 13</a:t>
            </a:r>
            <a:r>
              <a:rPr lang="en-IE" baseline="30000" dirty="0" smtClean="0"/>
              <a:t>th</a:t>
            </a:r>
            <a:r>
              <a:rPr lang="en-IE" dirty="0" smtClean="0"/>
              <a:t> 2013</a:t>
            </a:r>
            <a:endParaRPr lang="en-US" dirty="0" smtClean="0"/>
          </a:p>
          <a:p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8216602" cy="269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482453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SEM R2.2.0 was deployed to schedule on May 10</a:t>
            </a:r>
            <a:r>
              <a:rPr lang="en-GB" sz="1800" baseline="30000" dirty="0" smtClean="0"/>
              <a:t>th </a:t>
            </a:r>
            <a:r>
              <a:rPr lang="en-GB" sz="1800" dirty="0" smtClean="0"/>
              <a:t>2013. Approved scope for the release was as follows: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algn="l"/>
            <a:endParaRPr lang="en-IE" dirty="0" smtClean="0"/>
          </a:p>
          <a:p>
            <a:pPr algn="l"/>
            <a:endParaRPr lang="en-I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2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SEM R2.2.0 – Deployed </a:t>
            </a:r>
            <a:endParaRPr lang="en-IE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3569" y="1918809"/>
          <a:ext cx="7704856" cy="2590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216"/>
                <a:gridCol w="1514630"/>
                <a:gridCol w="4939010"/>
              </a:tblGrid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Mod Ref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CR Ref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Description</a:t>
                      </a:r>
                      <a:endParaRPr lang="en-IE" sz="1100" dirty="0"/>
                    </a:p>
                  </a:txBody>
                  <a:tcPr/>
                </a:tc>
              </a:tr>
              <a:tr h="403756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Mod_17_11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SEM_PC_CR281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Addition of a D+3 DI report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Mod_03_12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SEM_PC_CR290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Alignment of T&amp;SC with Revised VAT arrangements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Mod_17_12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SEM_PC_CR300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Report on Offered Capacity in Implicit</a:t>
                      </a:r>
                      <a:r>
                        <a:rPr lang="en-IE" sz="1100" baseline="0" dirty="0" smtClean="0"/>
                        <a:t> Auctions 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SDS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SEM_PC_CR193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TLAF Publishing in the MPI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SDS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SEM_PC_CR262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Unit Under Test Submission Screen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SDS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SEM_PC_CR289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Internal Submission Gates – Option 1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SDS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SEM_PC_CR295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MA System Summary IC Flows</a:t>
                      </a:r>
                      <a:endParaRPr lang="en-IE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482453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A small number of defects will be addressed in a minor interim release.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Typically defects are addressed in the next scheduled bi-annual release however some defects are currently placing a unnecessary burden (i.e. workarounds) on Market Operations and the TSOs (RCUC).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Participant Interfaces will </a:t>
            </a:r>
            <a:r>
              <a:rPr lang="en-GB" sz="1800" u="sng" dirty="0" smtClean="0"/>
              <a:t>not</a:t>
            </a:r>
            <a:r>
              <a:rPr lang="en-GB" sz="1800" dirty="0" smtClean="0"/>
              <a:t> be affected by the release.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Software delivered by vendors on June 9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and deployment is targeted for June 25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, subject to successful completion of testing.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algn="l"/>
            <a:endParaRPr lang="en-IE" dirty="0" smtClean="0"/>
          </a:p>
          <a:p>
            <a:pPr algn="l"/>
            <a:endParaRPr lang="en-I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3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SEM R2.2.1 – Interim Release </a:t>
            </a:r>
            <a:endParaRPr lang="en-IE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1560" y="3316622"/>
          <a:ext cx="7704856" cy="2704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216"/>
                <a:gridCol w="1514630"/>
                <a:gridCol w="4939010"/>
              </a:tblGrid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Defect Id 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Component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Description</a:t>
                      </a:r>
                      <a:endParaRPr lang="en-IE" sz="1100" dirty="0"/>
                    </a:p>
                  </a:txBody>
                  <a:tcPr/>
                </a:tc>
              </a:tr>
              <a:tr h="40375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ABB2013-127206</a:t>
                      </a:r>
                      <a:endParaRPr lang="en-I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MI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EP1/EP2 Excluded Bids</a:t>
                      </a:r>
                      <a:endParaRPr lang="en-I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ABB2013-127080</a:t>
                      </a:r>
                      <a:endParaRPr lang="en-I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MI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SM_GEN_OPER_CHAR feed displaying duplicates in SO reports</a:t>
                      </a:r>
                      <a:endParaRPr lang="en-I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ABB2013-126861</a:t>
                      </a:r>
                      <a:endParaRPr lang="en-I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MI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entry on snap shot displays appears not to go through - must reload to see the change</a:t>
                      </a:r>
                      <a:endParaRPr lang="en-I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ABB2013-127024</a:t>
                      </a:r>
                      <a:endParaRPr lang="en-I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MA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 Summary screen - alarm column is  not showing a space for the last period</a:t>
                      </a:r>
                      <a:endParaRPr lang="en-I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IE" sz="1000">
                          <a:latin typeface="Arial"/>
                          <a:ea typeface="Times New Roman"/>
                          <a:cs typeface="Times New Roman"/>
                        </a:rPr>
                        <a:t>ABB2013-124598</a:t>
                      </a:r>
                      <a:endParaRPr lang="en-IE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IE" sz="1200">
                          <a:latin typeface="Calibri"/>
                          <a:ea typeface="Times New Roman"/>
                          <a:cs typeface="Times New Roman"/>
                        </a:rPr>
                        <a:t>MI,MA, RCUC</a:t>
                      </a:r>
                      <a:endParaRPr lang="en-IE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IE" sz="1000">
                          <a:latin typeface="Arial"/>
                          <a:ea typeface="Times New Roman"/>
                          <a:cs typeface="Times New Roman"/>
                        </a:rPr>
                        <a:t>Resize the GUI login window to match the applet size</a:t>
                      </a:r>
                      <a:endParaRPr lang="en-IE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36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IE" sz="1000">
                          <a:latin typeface="Arial"/>
                          <a:ea typeface="Times New Roman"/>
                          <a:cs typeface="Times New Roman"/>
                        </a:rPr>
                        <a:t>ABB2013-126859</a:t>
                      </a:r>
                      <a:endParaRPr lang="en-IE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IE" sz="1200">
                          <a:latin typeface="Calibri"/>
                          <a:ea typeface="Times New Roman"/>
                          <a:cs typeface="Times New Roman"/>
                        </a:rPr>
                        <a:t>RCUC</a:t>
                      </a:r>
                      <a:endParaRPr lang="en-IE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IE" sz="1000">
                          <a:latin typeface="Arial"/>
                          <a:ea typeface="Times New Roman"/>
                          <a:cs typeface="Times New Roman"/>
                        </a:rPr>
                        <a:t>Ramp Up/Down Screens not showing all rates</a:t>
                      </a:r>
                      <a:endParaRPr lang="en-IE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36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IE" sz="1000" dirty="0">
                          <a:latin typeface="Arial"/>
                          <a:ea typeface="Times New Roman"/>
                          <a:cs typeface="Times New Roman"/>
                        </a:rPr>
                        <a:t>ABB2013-127084</a:t>
                      </a:r>
                      <a:endParaRPr lang="en-IE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latin typeface="Calibri"/>
                          <a:ea typeface="Times New Roman"/>
                          <a:cs typeface="Times New Roman"/>
                        </a:rPr>
                        <a:t>RCUC</a:t>
                      </a:r>
                      <a:endParaRPr lang="en-IE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IE" sz="1000" dirty="0">
                          <a:latin typeface="Arial"/>
                          <a:ea typeface="Times New Roman"/>
                          <a:cs typeface="Times New Roman"/>
                        </a:rPr>
                        <a:t>Max POR on </a:t>
                      </a:r>
                      <a:r>
                        <a:rPr lang="en-IE" sz="1000" dirty="0" err="1">
                          <a:latin typeface="Arial"/>
                          <a:ea typeface="Times New Roman"/>
                          <a:cs typeface="Times New Roman"/>
                        </a:rPr>
                        <a:t>Turlough</a:t>
                      </a:r>
                      <a:r>
                        <a:rPr lang="en-IE" sz="1000" dirty="0">
                          <a:latin typeface="Arial"/>
                          <a:ea typeface="Times New Roman"/>
                          <a:cs typeface="Times New Roman"/>
                        </a:rPr>
                        <a:t> Hill defaulting to hard coded value</a:t>
                      </a:r>
                      <a:endParaRPr lang="en-IE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5400600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The table below outlines the approved scope for SEM R2.3.0 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Following discussions with our vendors re schedule etc., the target deployment date is November 15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, subject to successful completion of testing.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Functional Interfaces between the Central Market Systems and Participant systems will be unaffected by this release – technical changes are currently being evaluated.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algn="l"/>
            <a:endParaRPr lang="en-IE" dirty="0" smtClean="0"/>
          </a:p>
          <a:p>
            <a:pPr algn="l"/>
            <a:endParaRPr lang="en-I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4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SEM R2.3.0 – Approved Scope </a:t>
            </a:r>
            <a:endParaRPr lang="en-IE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790768" y="2925930"/>
          <a:ext cx="6453640" cy="3527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630"/>
                <a:gridCol w="4939010"/>
              </a:tblGrid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CR Ref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Description</a:t>
                      </a:r>
                      <a:endParaRPr lang="en-IE" sz="1100" dirty="0"/>
                    </a:p>
                  </a:txBody>
                  <a:tcPr/>
                </a:tc>
              </a:tr>
              <a:tr h="403756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SEM_PC_CR174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MPI Dropdown values</a:t>
                      </a:r>
                      <a:r>
                        <a:rPr lang="en-IE" sz="1100" baseline="0" dirty="0" smtClean="0"/>
                        <a:t> for a Trading Site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SEM_PC_CR186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Export Functionality in MA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SEM_PC_CR265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Settlements</a:t>
                      </a:r>
                      <a:r>
                        <a:rPr lang="en-IE" sz="1100" baseline="0" dirty="0" smtClean="0"/>
                        <a:t> Task Functionality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SEM_PC_CR297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Wind Forecast</a:t>
                      </a:r>
                      <a:r>
                        <a:rPr lang="en-IE" sz="1100" baseline="0" dirty="0" smtClean="0"/>
                        <a:t> Validation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SEM_PC_CR310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Run Cancellation Initialisation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SEM_PC_CR312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Run Cancellation Functionality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SEM_PC_CR168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Unnecessary File Import Type Selection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SEM_PC_CR311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VTOD Status Changes for Approval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SEM_PC_CR294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DDF Linked to System Type within POMAX file import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SEM_PC_CR295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Displaying</a:t>
                      </a:r>
                      <a:r>
                        <a:rPr lang="en-IE" sz="1100" baseline="0" dirty="0" smtClean="0"/>
                        <a:t> UUC Penalty Costs in MA</a:t>
                      </a:r>
                      <a:endParaRPr lang="en-IE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482453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The release cut-off date for the April 2014 release to the Central Market Systems is:</a:t>
            </a:r>
          </a:p>
          <a:p>
            <a:pPr marL="355600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r>
              <a:rPr lang="en-GB" sz="1800" dirty="0" smtClean="0"/>
              <a:t>	      </a:t>
            </a:r>
            <a:r>
              <a:rPr lang="en-GB" sz="2400" dirty="0" smtClean="0">
                <a:solidFill>
                  <a:srgbClr val="FF0000"/>
                </a:solidFill>
              </a:rPr>
              <a:t>Friday September 27</a:t>
            </a:r>
            <a:r>
              <a:rPr lang="en-GB" sz="2400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dirty="0" smtClean="0">
                <a:solidFill>
                  <a:srgbClr val="FF0000"/>
                </a:solidFill>
              </a:rPr>
              <a:t>, 2013. </a:t>
            </a:r>
          </a:p>
          <a:p>
            <a:pPr marL="355600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All approved Modifications Proposals will be allocated to this release (subject to available capacity).</a:t>
            </a:r>
            <a:endParaRPr lang="en-GB" sz="1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Capacity available by vendor (inclusive of </a:t>
            </a:r>
            <a:r>
              <a:rPr lang="en-GB" sz="1800" smtClean="0"/>
              <a:t>hours that </a:t>
            </a:r>
            <a:r>
              <a:rPr lang="en-GB" sz="1800" dirty="0" smtClean="0"/>
              <a:t>will be carried forward from Nov 2013 release):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ABB: 2,476 hours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Brady: 1,326 hours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dirty="0" smtClean="0"/>
          </a:p>
          <a:p>
            <a:pPr algn="l"/>
            <a:endParaRPr lang="en-I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5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SEM R2.4.0 – April 2014 </a:t>
            </a:r>
            <a:endParaRPr lang="en-IE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ques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482453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sz="1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6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Questions  </a:t>
            </a:r>
            <a:endParaRPr lang="en-IE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gulatory Affairs" ma:contentTypeID="0x010100265BBC7FA3C9DF40A8B33B7539D53B1D060074177663C135E743B0508DDEF5CD3ED8" ma:contentTypeVersion="441" ma:contentTypeDescription="" ma:contentTypeScope="" ma:versionID="e74de221bf3074b862680e46aa32f0de">
  <xsd:schema xmlns:xsd="http://www.w3.org/2001/XMLSchema" xmlns:p="http://schemas.microsoft.com/office/2006/metadata/properties" xmlns:ns3="555a66dc-fdf2-47ca-80f5-c077f14f4733" targetNamespace="http://schemas.microsoft.com/office/2006/metadata/properties" ma:root="true" ma:fieldsID="ca8d8b6bf269a0ce5b6ce5bb22bb9fbf" ns3:_="">
    <xsd:import namespace="555a66dc-fdf2-47ca-80f5-c077f14f4733"/>
    <xsd:element name="properties">
      <xsd:complexType>
        <xsd:sequence>
          <xsd:element name="documentManagement">
            <xsd:complexType>
              <xsd:all>
                <xsd:element ref="ns3:documentarchive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55a66dc-fdf2-47ca-80f5-c077f14f4733" elementFormDefault="qualified">
    <xsd:import namespace="http://schemas.microsoft.com/office/2006/documentManagement/types"/>
    <xsd:element name="documentarchivestatus" ma:index="11" nillable="true" ma:displayName="Archive Status" ma:default="Active" ma:format="Dropdown" ma:internalName="documentarchivestatus">
      <xsd:simpleType>
        <xsd:restriction base="dms:Choice">
          <xsd:enumeration value="Active"/>
          <xsd:enumeration value="Archiv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ocumentarchivestatus xmlns="555a66dc-fdf2-47ca-80f5-c077f14f4733">Active</documentarchive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8412C5-6E34-49B0-9269-395E3B38BC06}"/>
</file>

<file path=customXml/itemProps2.xml><?xml version="1.0" encoding="utf-8"?>
<ds:datastoreItem xmlns:ds="http://schemas.openxmlformats.org/officeDocument/2006/customXml" ds:itemID="{B5DD022D-4E37-4045-A023-CEC82C77DBB1}"/>
</file>

<file path=customXml/itemProps3.xml><?xml version="1.0" encoding="utf-8"?>
<ds:datastoreItem xmlns:ds="http://schemas.openxmlformats.org/officeDocument/2006/customXml" ds:itemID="{257FA132-07BD-429A-9A62-8FA8CDC6181E}"/>
</file>

<file path=docProps/app.xml><?xml version="1.0" encoding="utf-8"?>
<Properties xmlns="http://schemas.openxmlformats.org/officeDocument/2006/extended-properties" xmlns:vt="http://schemas.openxmlformats.org/officeDocument/2006/docPropsVTypes">
  <Template>Group</Template>
  <TotalTime>2002</TotalTime>
  <Words>421</Words>
  <Application>Microsoft Office PowerPoint</Application>
  <PresentationFormat>On-screen Show (4:3)</PresentationFormat>
  <Paragraphs>136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Group</vt:lpstr>
      <vt:lpstr>Slide 1</vt:lpstr>
      <vt:lpstr>Slide 2</vt:lpstr>
      <vt:lpstr>Slide 3</vt:lpstr>
      <vt:lpstr>Slide 4</vt:lpstr>
      <vt:lpstr>Slide 5</vt:lpstr>
      <vt:lpstr>Slide 6</vt:lpstr>
    </vt:vector>
  </TitlesOfParts>
  <Company>SEMO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MODS Presentation 20121205 SEMO IT Functional V1.0</dc:title>
  <dc:creator>Administrator</dc:creator>
  <dc:description/>
  <cp:lastModifiedBy>sking</cp:lastModifiedBy>
  <cp:revision>167</cp:revision>
  <dcterms:created xsi:type="dcterms:W3CDTF">2012-03-05T15:50:14Z</dcterms:created>
  <dcterms:modified xsi:type="dcterms:W3CDTF">2013-06-11T16:12:59Z</dcterms:modified>
  <cp:contentType>Regulatory Affairs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0x010100265BBC7FA3C9DF40A8B33B7539D53B1D060074177663C135E743B0508DDEF5CD3ED8</vt:lpwstr>
  </property>
  <property fmtid="{D5CDD505-2E9C-101B-9397-08002B2CF9AE}" pid="3" name="Year">
    <vt:lpwstr>2012</vt:lpwstr>
  </property>
</Properties>
</file>