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330" r:id="rId6"/>
    <p:sldId id="338" r:id="rId7"/>
    <p:sldId id="339" r:id="rId8"/>
    <p:sldId id="340" r:id="rId9"/>
    <p:sldId id="331" r:id="rId10"/>
    <p:sldId id="337" r:id="rId11"/>
  </p:sldIdLst>
  <p:sldSz cx="9144000" cy="6858000" type="screen4x3"/>
  <p:notesSz cx="68199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45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7E522-47CB-4356-8545-ED8C0AB31031}" type="datetimeFigureOut">
              <a:rPr lang="en-IE" smtClean="0"/>
              <a:pPr/>
              <a:t>12/04/2013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0" y="4717415"/>
            <a:ext cx="545592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33106"/>
            <a:ext cx="2955290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DBE50-4973-4D7D-BE39-3F0FBC1C9B92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*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9E7DFF-0AD9-410B-9E8E-60D5A9D58627}" type="slidenum">
              <a:rPr lang="en-US" smtClean="0">
                <a:latin typeface="Calibri" pitchFamily="34" charset="0"/>
              </a:rPr>
              <a:pPr>
                <a:defRPr/>
              </a:pPr>
              <a:t>3</a:t>
            </a:fld>
            <a:r>
              <a:rPr lang="en-US" dirty="0" smtClean="0">
                <a:latin typeface="Calibri" pitchFamily="34" charset="0"/>
              </a:rPr>
              <a:t>##</a:t>
            </a:r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F34FA-EA9B-487F-8542-C8E785375CB5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B8610F-C8BA-4AC6-9DC1-C6975DF8DEF7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5EE1D-D54C-41F9-83F6-89AC296D97C1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676E-A70B-4CA2-847B-C5DC190662B1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2CDB9-05FD-4F83-B84F-A218EBFAA239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6D1CF-1677-4AA7-A783-61730EDB16F7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3EAD9-E288-4CC0-A041-655CCCF66309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088AD-7AA9-4DA9-996F-C7045D06B574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ED1A5-A732-4B4D-84A9-06BEBB8CFAF2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43B47-B4D7-4AEA-9C4E-00C99536621D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3F127-A2B0-4E28-99E6-6CDFC5A5BCA0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4783A-76A4-49F5-B06D-D7D286A4B744}" type="datetime1">
              <a:rPr lang="en-IE" smtClean="0"/>
              <a:pPr/>
              <a:t>12/04/2013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95B6F-B289-42F2-A7C0-627EF37E037E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E" dirty="0" smtClean="0"/>
              <a:t>Market Systems Release Update</a:t>
            </a:r>
          </a:p>
          <a:p>
            <a:endParaRPr lang="en-IE" dirty="0" smtClean="0"/>
          </a:p>
          <a:p>
            <a:r>
              <a:rPr lang="en-IE" dirty="0" smtClean="0"/>
              <a:t>Modifications Committee Meeting 48 </a:t>
            </a:r>
          </a:p>
          <a:p>
            <a:endParaRPr lang="en-IE" dirty="0" smtClean="0"/>
          </a:p>
          <a:p>
            <a:r>
              <a:rPr lang="en-IE" dirty="0" smtClean="0"/>
              <a:t>April 11</a:t>
            </a:r>
            <a:r>
              <a:rPr lang="en-IE" baseline="30000" dirty="0" smtClean="0"/>
              <a:t>th</a:t>
            </a:r>
            <a:r>
              <a:rPr lang="en-IE" dirty="0" smtClean="0"/>
              <a:t> 2012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8216602" cy="2692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1</a:t>
            </a:fld>
            <a:endParaRPr lang="en-IE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following is the approved scope for SEM R2.2.0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2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R2.2.0 – Approved Scope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3569" y="1655110"/>
          <a:ext cx="7704856" cy="2590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1216"/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CR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Addition of a D+3 DI report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Mod_03_12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Alignment of T&amp;SC with Revised VAT arrangements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Mod_17_12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SEM_PC_CR300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Report on Offered Capacity in Implicit</a:t>
                      </a:r>
                      <a:r>
                        <a:rPr lang="en-IE" sz="1100" baseline="0" dirty="0" smtClean="0"/>
                        <a:t> Auctions **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SEM_PC_CR193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TLAF Publishing in the MPI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SEM_PC_CR262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Unit Under Test Submission Screen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SEM_PC_CR289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Internal Submission Gates – Option 1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SDS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MA System Summary IC Flows</a:t>
                      </a:r>
                      <a:endParaRPr lang="en-I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 txBox="1">
            <a:spLocks noChangeArrowheads="1"/>
          </p:cNvSpPr>
          <p:nvPr/>
        </p:nvSpPr>
        <p:spPr>
          <a:xfrm>
            <a:off x="0" y="332656"/>
            <a:ext cx="9144000" cy="40481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latin typeface="+mj-lt"/>
                <a:ea typeface="+mj-ea"/>
                <a:cs typeface="+mj-cs"/>
              </a:rPr>
              <a:t>SEM R2.2.0 Key Milestones </a:t>
            </a:r>
            <a:endParaRPr kumimoji="0" lang="en-GB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700808"/>
            <a:ext cx="8661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Font typeface="Wingdings" pitchFamily="2" charset="2"/>
              <a:buChar char="q"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  <a:p>
            <a:pPr marL="355600" indent="-355600" algn="just">
              <a:buClr>
                <a:schemeClr val="tx1"/>
              </a:buClr>
              <a:buSzPts val="2000"/>
              <a:buNone/>
            </a:pPr>
            <a:endParaRPr lang="en-IE" b="0" dirty="0" smtClean="0">
              <a:latin typeface="Calibri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60649"/>
            <a:ext cx="1763663" cy="769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705600" y="6364817"/>
            <a:ext cx="2133600" cy="365125"/>
          </a:xfrm>
          <a:prstGeom prst="rect">
            <a:avLst/>
          </a:prstGeom>
        </p:spPr>
        <p:txBody>
          <a:bodyPr/>
          <a:lstStyle/>
          <a:p>
            <a:pPr algn="r">
              <a:buNone/>
            </a:pPr>
            <a:fld id="{69C95B6F-B289-42F2-A7C0-627EF37E037E}" type="slidenum">
              <a:rPr lang="en-IE" b="0" smtClean="0"/>
              <a:pPr algn="r">
                <a:buNone/>
              </a:pPr>
              <a:t>3</a:t>
            </a:fld>
            <a:endParaRPr lang="en-IE" b="0" dirty="0"/>
          </a:p>
        </p:txBody>
      </p:sp>
      <p:sp>
        <p:nvSpPr>
          <p:cNvPr id="9" name="Rectangle 8"/>
          <p:cNvSpPr/>
          <p:nvPr/>
        </p:nvSpPr>
        <p:spPr>
          <a:xfrm>
            <a:off x="539552" y="764024"/>
            <a:ext cx="799288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6700">
              <a:spcBef>
                <a:spcPts val="1400"/>
              </a:spcBef>
              <a:buFont typeface="Wingdings" pitchFamily="2" charset="2"/>
              <a:buChar char="q"/>
              <a:defRPr/>
            </a:pPr>
            <a:r>
              <a:rPr lang="en-IE" dirty="0" smtClean="0"/>
              <a:t> Vendor Design Approval 			09 Jan 2013	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</a:p>
          <a:p>
            <a:pPr>
              <a:defRPr/>
            </a:pPr>
            <a:r>
              <a:rPr lang="en-IE" dirty="0" smtClean="0"/>
              <a:t> 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MPUD Publication*			09 Jan 2013	 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Market Participant Workshop 		24 Jan 2013 	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Code Delivery (Brady) 		25 Jan 2013</a:t>
            </a:r>
            <a:r>
              <a:rPr lang="en-IE" b="1" dirty="0" smtClean="0">
                <a:solidFill>
                  <a:srgbClr val="00B050"/>
                </a:solidFill>
              </a:rPr>
              <a:t> 	√ Complete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Factory Test				14 Feb 2013	</a:t>
            </a:r>
            <a:r>
              <a:rPr lang="en-IE" b="1" dirty="0" smtClean="0">
                <a:solidFill>
                  <a:srgbClr val="00B050"/>
                </a:solidFill>
              </a:rPr>
              <a:t> √ Complete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Vendor Code Delivery (ABB) 		15 Feb 2013</a:t>
            </a:r>
            <a:r>
              <a:rPr lang="en-IE" b="1" dirty="0" smtClean="0">
                <a:solidFill>
                  <a:srgbClr val="00B050"/>
                </a:solidFill>
              </a:rPr>
              <a:t> 	 √ Complete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SIT Execution Commences			28 Jan 2013	</a:t>
            </a:r>
            <a:r>
              <a:rPr lang="en-IE" b="1" dirty="0" smtClean="0">
                <a:solidFill>
                  <a:srgbClr val="00B050"/>
                </a:solidFill>
              </a:rPr>
              <a:t> </a:t>
            </a:r>
            <a:r>
              <a:rPr lang="en-IE" b="1" dirty="0" smtClean="0">
                <a:solidFill>
                  <a:srgbClr val="00B050"/>
                </a:solidFill>
              </a:rPr>
              <a:t>√ Complete</a:t>
            </a: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Market Test Execution 			13 Mar  - 19 Apr 2013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IE" sz="1400" dirty="0" smtClean="0"/>
              <a:t>  Connectivity Testing			20-22 Mar 2013</a:t>
            </a:r>
            <a:r>
              <a:rPr lang="en-IE" sz="1400" b="1" dirty="0" smtClean="0">
                <a:solidFill>
                  <a:srgbClr val="00B050"/>
                </a:solidFill>
              </a:rPr>
              <a:t> 	√ Complete</a:t>
            </a:r>
            <a:endParaRPr lang="en-IE" sz="1400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IE" sz="1400" dirty="0" smtClean="0"/>
              <a:t>  Functional Testing			25 Mar – 19 Apr 2013	</a:t>
            </a:r>
            <a:r>
              <a:rPr lang="en-IE" sz="1400" b="1" dirty="0" smtClean="0">
                <a:solidFill>
                  <a:srgbClr val="00B050"/>
                </a:solidFill>
              </a:rPr>
              <a:t> In Progress</a:t>
            </a:r>
            <a:endParaRPr lang="en-IE" sz="1400" dirty="0" smtClean="0"/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>
              <a:buFont typeface="Wingdings" pitchFamily="2" charset="2"/>
              <a:buChar char="q"/>
              <a:defRPr/>
            </a:pPr>
            <a:r>
              <a:rPr lang="en-IE" dirty="0" smtClean="0"/>
              <a:t>  Proposed Deployment**  			10 May 2013</a:t>
            </a:r>
          </a:p>
          <a:p>
            <a:pPr>
              <a:buFont typeface="Wingdings" pitchFamily="2" charset="2"/>
              <a:buChar char="q"/>
              <a:defRPr/>
            </a:pPr>
            <a:endParaRPr lang="en-IE" dirty="0" smtClean="0"/>
          </a:p>
          <a:p>
            <a:pPr lvl="8">
              <a:defRPr/>
            </a:pPr>
            <a:r>
              <a:rPr lang="en-IE" sz="1000" dirty="0" smtClean="0"/>
              <a:t>	*    Revision V1.1 published on Jan 23</a:t>
            </a:r>
            <a:r>
              <a:rPr lang="en-IE" sz="1000" baseline="30000" dirty="0" smtClean="0"/>
              <a:t>rd</a:t>
            </a:r>
            <a:r>
              <a:rPr lang="en-IE" sz="1000" dirty="0" smtClean="0"/>
              <a:t> </a:t>
            </a:r>
          </a:p>
          <a:p>
            <a:pPr lvl="8">
              <a:defRPr/>
            </a:pPr>
            <a:r>
              <a:rPr lang="en-IE" sz="1000" dirty="0" smtClean="0"/>
              <a:t>	**  Subject to successful completion of testing</a:t>
            </a:r>
            <a:endParaRPr lang="en-IE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400600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There are no approved Modification Proposals in scope for SEM R2.3.0 (Oct 2013)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 meeting of the Change Control Forum (CCF) was held on March 21</a:t>
            </a:r>
            <a:r>
              <a:rPr lang="en-GB" sz="1800" baseline="30000" dirty="0" smtClean="0"/>
              <a:t>st</a:t>
            </a:r>
            <a:r>
              <a:rPr lang="en-GB" sz="1800" dirty="0" smtClean="0"/>
              <a:t> at which the following provisional scope was proposed for implementation.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4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R2.3.0 – Potential Scope </a:t>
            </a:r>
            <a:endParaRPr lang="en-IE" sz="32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331640" y="2204864"/>
          <a:ext cx="6453640" cy="352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630"/>
                <a:gridCol w="4939010"/>
              </a:tblGrid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CR Ref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Description</a:t>
                      </a:r>
                      <a:endParaRPr lang="en-IE" sz="1100" dirty="0"/>
                    </a:p>
                  </a:txBody>
                  <a:tcPr/>
                </a:tc>
              </a:tr>
              <a:tr h="403756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SEM_PC_CR174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MPI Dropdown values</a:t>
                      </a:r>
                      <a:r>
                        <a:rPr lang="en-IE" sz="1100" baseline="0" dirty="0" smtClean="0"/>
                        <a:t> for a Trading Site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SEM_PC_CR186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Export Functionality in MA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SEM_PC_CR265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Settlements</a:t>
                      </a:r>
                      <a:r>
                        <a:rPr lang="en-IE" sz="1100" baseline="0" dirty="0" smtClean="0"/>
                        <a:t> Task Functionality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SEM_PC_CR297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Wind Forecast</a:t>
                      </a:r>
                      <a:r>
                        <a:rPr lang="en-IE" sz="1100" baseline="0" dirty="0" smtClean="0"/>
                        <a:t> Validation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SEM_PC_CR310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Run Cancellation Initialisation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SEM_PC_CR312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Run Cancellation Functionality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SEM_PC_CR168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Unnecessary File Import Type Selection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SEM_PC_CR311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VTOD Status Changes for Approval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SEM_PC_CR294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DDF Linked to System Type within POMAX file import</a:t>
                      </a:r>
                      <a:endParaRPr lang="en-IE" sz="1100" dirty="0"/>
                    </a:p>
                  </a:txBody>
                  <a:tcPr/>
                </a:tc>
              </a:tr>
              <a:tr h="312365"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SEM_PC_CR295</a:t>
                      </a:r>
                      <a:endParaRPr lang="en-I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100" dirty="0" smtClean="0"/>
                        <a:t>Displaying</a:t>
                      </a:r>
                      <a:r>
                        <a:rPr lang="en-IE" sz="1100" baseline="0" dirty="0" smtClean="0"/>
                        <a:t> UUC Penalty Costs in MA</a:t>
                      </a:r>
                      <a:endParaRPr lang="en-IE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5400600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 proposal will be sent to the Regulatory Authorities this week seeking approval for the scope proposed at the CCF. 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On receipt of Regulatory approval we will publish the release scope to the industry.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algn="l"/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5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R2.3.0 – Scope - Next Steps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The release cut-off date for </a:t>
            </a:r>
            <a:r>
              <a:rPr lang="en-GB" sz="1800" smtClean="0"/>
              <a:t>the </a:t>
            </a:r>
            <a:r>
              <a:rPr lang="en-GB" sz="1800" smtClean="0"/>
              <a:t>April </a:t>
            </a:r>
            <a:r>
              <a:rPr lang="en-GB" sz="1800" dirty="0" smtClean="0"/>
              <a:t>2014 </a:t>
            </a:r>
            <a:r>
              <a:rPr lang="en-GB" sz="1800" dirty="0" smtClean="0"/>
              <a:t>release to the Central Market Systems is: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r>
              <a:rPr lang="en-GB" sz="1800" dirty="0" smtClean="0"/>
              <a:t>	      </a:t>
            </a:r>
            <a:r>
              <a:rPr lang="en-GB" sz="2400" dirty="0" smtClean="0">
                <a:solidFill>
                  <a:srgbClr val="FF0000"/>
                </a:solidFill>
              </a:rPr>
              <a:t>Friday September 27</a:t>
            </a:r>
            <a:r>
              <a:rPr lang="en-GB" sz="2400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dirty="0" smtClean="0">
                <a:solidFill>
                  <a:srgbClr val="FF0000"/>
                </a:solidFill>
              </a:rPr>
              <a:t>, 2013. </a:t>
            </a:r>
          </a:p>
          <a:p>
            <a:pPr marL="355600" indent="-355600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r>
              <a:rPr lang="en-GB" sz="1800" dirty="0" smtClean="0"/>
              <a:t>All approved Modifications Proposals will be allocated to this release (subject to available capacity).</a:t>
            </a:r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buFont typeface="Arial" charset="0"/>
              <a:buChar char="•"/>
              <a:tabLst>
                <a:tab pos="6821488" algn="l"/>
              </a:tabLst>
            </a:pPr>
            <a:endParaRPr lang="en-GB" sz="1800" dirty="0" smtClean="0"/>
          </a:p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dirty="0" smtClean="0"/>
          </a:p>
          <a:p>
            <a:pPr algn="l"/>
            <a:endParaRPr lang="en-IE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6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SEM R2.4.0 – April 2014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ques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280920" cy="4824536"/>
          </a:xfrm>
        </p:spPr>
        <p:txBody>
          <a:bodyPr>
            <a:normAutofit/>
          </a:bodyPr>
          <a:lstStyle/>
          <a:p>
            <a:pPr marL="355600" indent="-355600" algn="l">
              <a:buClr>
                <a:schemeClr val="tx1"/>
              </a:buClr>
              <a:buSzPts val="2000"/>
              <a:tabLst>
                <a:tab pos="6821488" algn="l"/>
              </a:tabLst>
            </a:pPr>
            <a:endParaRPr lang="en-IE" sz="14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093296"/>
            <a:ext cx="1979712" cy="670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260648"/>
            <a:ext cx="2051695" cy="895413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95B6F-B289-42F2-A7C0-627EF37E037E}" type="slidenum">
              <a:rPr lang="en-IE" smtClean="0"/>
              <a:pPr/>
              <a:t>7</a:t>
            </a:fld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467544" y="332656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dirty="0" smtClean="0"/>
              <a:t>Questions  </a:t>
            </a:r>
            <a:endParaRPr lang="en-IE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ou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documentarchivestatus xmlns="555a66dc-fdf2-47ca-80f5-c077f14f4733">Active</documentarchive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2ECA2AF-DE99-4BDC-BDDF-6EAECDB64299}"/>
</file>

<file path=customXml/itemProps2.xml><?xml version="1.0" encoding="utf-8"?>
<ds:datastoreItem xmlns:ds="http://schemas.openxmlformats.org/officeDocument/2006/customXml" ds:itemID="{B5DD022D-4E37-4045-A023-CEC82C77DBB1}"/>
</file>

<file path=customXml/itemProps3.xml><?xml version="1.0" encoding="utf-8"?>
<ds:datastoreItem xmlns:ds="http://schemas.openxmlformats.org/officeDocument/2006/customXml" ds:itemID="{257FA132-07BD-429A-9A62-8FA8CDC6181E}"/>
</file>

<file path=docProps/app.xml><?xml version="1.0" encoding="utf-8"?>
<Properties xmlns="http://schemas.openxmlformats.org/officeDocument/2006/extended-properties" xmlns:vt="http://schemas.openxmlformats.org/officeDocument/2006/docPropsVTypes">
  <Template>Group</Template>
  <TotalTime>1973</TotalTime>
  <Words>277</Words>
  <Application>Microsoft Office PowerPoint</Application>
  <PresentationFormat>On-screen Show (4:3)</PresentationFormat>
  <Paragraphs>152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Group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SEMO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Presentation 20121205 SEMO IT Functional V1.0</dc:title>
  <dc:creator>Administrator</dc:creator>
  <dc:description/>
  <cp:lastModifiedBy>sking</cp:lastModifiedBy>
  <cp:revision>157</cp:revision>
  <dcterms:created xsi:type="dcterms:W3CDTF">2012-03-05T15:50:14Z</dcterms:created>
  <dcterms:modified xsi:type="dcterms:W3CDTF">2013-04-12T15:31:55Z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Year">
    <vt:lpwstr>2012</vt:lpwstr>
  </property>
  <property fmtid="{D5CDD505-2E9C-101B-9397-08002B2CF9AE}" pid="4" name="Order">
    <vt:r8>80900</vt:r8>
  </property>
</Properties>
</file>