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344" r:id="rId6"/>
    <p:sldId id="346" r:id="rId7"/>
    <p:sldId id="348" r:id="rId8"/>
    <p:sldId id="347" r:id="rId9"/>
    <p:sldId id="337" r:id="rId10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46" autoAdjust="0"/>
    <p:restoredTop sz="94660"/>
  </p:normalViewPr>
  <p:slideViewPr>
    <p:cSldViewPr>
      <p:cViewPr>
        <p:scale>
          <a:sx n="95" d="100"/>
          <a:sy n="95" d="100"/>
        </p:scale>
        <p:origin x="-2472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7E522-47CB-4356-8545-ED8C0AB31031}" type="datetimeFigureOut">
              <a:rPr lang="en-IE" smtClean="0"/>
              <a:pPr/>
              <a:t>27/11/2015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1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1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DBE50-4973-4D7D-BE39-3F0FBC1C9B9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646440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F34FA-EA9B-487F-8542-C8E785375CB5}" type="datetime1">
              <a:rPr lang="en-IE" smtClean="0"/>
              <a:pPr/>
              <a:t>27/11/2015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8610F-C8BA-4AC6-9DC1-C6975DF8DEF7}" type="datetime1">
              <a:rPr lang="en-IE" smtClean="0"/>
              <a:pPr/>
              <a:t>27/11/2015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5EE1D-D54C-41F9-83F6-89AC296D97C1}" type="datetime1">
              <a:rPr lang="en-IE" smtClean="0"/>
              <a:pPr/>
              <a:t>27/11/2015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676E-A70B-4CA2-847B-C5DC190662B1}" type="datetime1">
              <a:rPr lang="en-IE" smtClean="0"/>
              <a:pPr/>
              <a:t>27/11/2015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2CDB9-05FD-4F83-B84F-A218EBFAA239}" type="datetime1">
              <a:rPr lang="en-IE" smtClean="0"/>
              <a:pPr/>
              <a:t>27/11/2015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D1CF-1677-4AA7-A783-61730EDB16F7}" type="datetime1">
              <a:rPr lang="en-IE" smtClean="0"/>
              <a:pPr/>
              <a:t>27/11/2015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EAD9-E288-4CC0-A041-655CCCF66309}" type="datetime1">
              <a:rPr lang="en-IE" smtClean="0"/>
              <a:pPr/>
              <a:t>27/11/2015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88AD-7AA9-4DA9-996F-C7045D06B574}" type="datetime1">
              <a:rPr lang="en-IE" smtClean="0"/>
              <a:pPr/>
              <a:t>27/11/2015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ED1A5-A732-4B4D-84A9-06BEBB8CFAF2}" type="datetime1">
              <a:rPr lang="en-IE" smtClean="0"/>
              <a:pPr/>
              <a:t>27/11/2015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3B47-B4D7-4AEA-9C4E-00C99536621D}" type="datetime1">
              <a:rPr lang="en-IE" smtClean="0"/>
              <a:pPr/>
              <a:t>27/11/2015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3F127-A2B0-4E28-99E6-6CDFC5A5BCA0}" type="datetime1">
              <a:rPr lang="en-IE" smtClean="0"/>
              <a:pPr/>
              <a:t>27/11/2015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4783A-76A4-49F5-B06D-D7D286A4B744}" type="datetime1">
              <a:rPr lang="en-IE" smtClean="0"/>
              <a:pPr/>
              <a:t>27/11/2015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95B6F-B289-42F2-A7C0-627EF37E037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Market Systems Release Update</a:t>
            </a:r>
          </a:p>
          <a:p>
            <a:endParaRPr lang="en-IE" dirty="0" smtClean="0"/>
          </a:p>
          <a:p>
            <a:r>
              <a:rPr lang="en-IE" dirty="0" smtClean="0"/>
              <a:t>Modifications Committee Meeting 65 </a:t>
            </a:r>
          </a:p>
          <a:p>
            <a:endParaRPr lang="en-IE" dirty="0" smtClean="0"/>
          </a:p>
          <a:p>
            <a:r>
              <a:rPr lang="en-IE" dirty="0" smtClean="0"/>
              <a:t>December 3rd 2015</a:t>
            </a:r>
            <a:endParaRPr lang="en-US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1</a:t>
            </a:fld>
            <a:endParaRPr lang="en-I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78009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184576"/>
          </a:xfrm>
        </p:spPr>
        <p:txBody>
          <a:bodyPr>
            <a:normAutofit lnSpcReduction="10000"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Release </a:t>
            </a:r>
            <a:r>
              <a:rPr lang="en-IE" sz="2000" dirty="0" smtClean="0"/>
              <a:t>Cut-Off Date was Friday November 6</a:t>
            </a:r>
            <a:r>
              <a:rPr lang="en-IE" sz="2000" baseline="30000" dirty="0" smtClean="0"/>
              <a:t>th</a:t>
            </a:r>
            <a:r>
              <a:rPr lang="en-IE" sz="2000" dirty="0" smtClean="0"/>
              <a:t> 2015. 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12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No approved Modification Proposals as at the cut-off date.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12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No new Change Requests (CR) submitted to the SEM Design Service (SDS), therefore a Change Control Forum meeting is not required for this release.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12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One CR will be proposed by Market Operations to address an observation regarding Eligible Generation Availability raised in the 2014 Audit report (allocation  required: 193 Brady hours).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2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 smtClean="0"/>
              <a:t>Capacity available for the release is approx: </a:t>
            </a:r>
            <a:endParaRPr lang="en-GB" sz="1050" dirty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05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050" dirty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05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050" dirty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05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/>
              <a:t>Scope proposal  to be issued to the Regulatory Authorities </a:t>
            </a:r>
            <a:r>
              <a:rPr lang="en-GB" sz="2000" dirty="0" smtClean="0"/>
              <a:t>for approval in </a:t>
            </a:r>
            <a:r>
              <a:rPr lang="en-GB" sz="2000" dirty="0"/>
              <a:t>the coming weeks. 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SEM R2.8.0 – May 2016 </a:t>
            </a:r>
            <a:endParaRPr lang="en-IE" sz="32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75143270"/>
              </p:ext>
            </p:extLst>
          </p:nvPr>
        </p:nvGraphicFramePr>
        <p:xfrm>
          <a:off x="1259632" y="477555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ABB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Brady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Total</a:t>
                      </a:r>
                      <a:endParaRPr lang="en-I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2,000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500</a:t>
                      </a: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 smtClean="0"/>
                        <a:t>2,500</a:t>
                      </a:r>
                      <a:endParaRPr lang="en-IE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165304"/>
            <a:ext cx="2743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18457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SEM </a:t>
            </a:r>
            <a:r>
              <a:rPr lang="en-IE" sz="2000" dirty="0" smtClean="0"/>
              <a:t>R2.8.0 will be the </a:t>
            </a:r>
            <a:r>
              <a:rPr lang="en-IE" sz="2000" u="sng" dirty="0" smtClean="0"/>
              <a:t>final</a:t>
            </a:r>
            <a:r>
              <a:rPr lang="en-IE" sz="2000" dirty="0" smtClean="0"/>
              <a:t> Central Market Systems release under the current 3 year vendor release contract.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2000" dirty="0" smtClean="0"/>
              <a:t>Unused hours will not be lost: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600" dirty="0" smtClean="0"/>
              <a:t>ABB hours have been utilised for the TSO RCUC system (and can be re-instated if required).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GB" sz="1600" dirty="0" smtClean="0"/>
              <a:t>Brady have agreed that any unused hours may be used for other activities, e.g. Support .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6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Technical updates and data archival activities will continue.</a:t>
            </a:r>
          </a:p>
          <a:p>
            <a:endParaRPr lang="en-IE" sz="105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Change Control mechanisms (via Mods Committee, SEM Design Service) will remain in place to support ad-hoc releases as required.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05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3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Future Releases </a:t>
            </a:r>
            <a:endParaRPr lang="en-IE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093296"/>
            <a:ext cx="2743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18457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As </a:t>
            </a:r>
            <a:r>
              <a:rPr lang="en-IE" sz="2000" dirty="0" smtClean="0"/>
              <a:t>previously </a:t>
            </a:r>
            <a:r>
              <a:rPr lang="en-IE" sz="2000" dirty="0" smtClean="0"/>
              <a:t>communicated,</a:t>
            </a:r>
            <a:r>
              <a:rPr lang="en-IE" sz="2000" dirty="0" smtClean="0"/>
              <a:t> it has been agreed with ACER that RRMs impacted by Market Participant ID </a:t>
            </a:r>
            <a:r>
              <a:rPr lang="en-IE" sz="2000" dirty="0" smtClean="0"/>
              <a:t>validations, </a:t>
            </a:r>
            <a:r>
              <a:rPr lang="en-IE" sz="2000" dirty="0" smtClean="0"/>
              <a:t>will map all reportable data to the Participants ACER Code, replacing the EIC unit codes. 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SEMO are currently </a:t>
            </a:r>
            <a:r>
              <a:rPr lang="en-IE" sz="2000" dirty="0" smtClean="0"/>
              <a:t>awaiting remaining Participant </a:t>
            </a:r>
            <a:r>
              <a:rPr lang="en-IE" sz="2000" dirty="0" smtClean="0"/>
              <a:t>ACER Codes. 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Once complete, the mapping change will be </a:t>
            </a:r>
            <a:r>
              <a:rPr lang="en-IE" sz="2000" dirty="0" smtClean="0"/>
              <a:t>implemented, </a:t>
            </a:r>
            <a:r>
              <a:rPr lang="en-IE" sz="2000" dirty="0" smtClean="0"/>
              <a:t>after which we will be in a position to publish all files submitted to ACER since go live.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We can confirm that all relevant data has been submitted to ACER on a daily basis since Oct 7th, in compliance with REMIT Reporting obligations.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05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REMIT data publication - website </a:t>
            </a:r>
            <a:endParaRPr lang="en-IE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093296"/>
            <a:ext cx="2743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518457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Market </a:t>
            </a:r>
            <a:r>
              <a:rPr lang="en-IE" sz="2000" dirty="0" smtClean="0"/>
              <a:t>Operator Special Topic (MOST) meeting held on November 25</a:t>
            </a:r>
            <a:r>
              <a:rPr lang="en-IE" sz="2000" baseline="30000" dirty="0" smtClean="0"/>
              <a:t>th</a:t>
            </a:r>
            <a:r>
              <a:rPr lang="en-IE" sz="2000" dirty="0" smtClean="0"/>
              <a:t> to outline options for future maintenance / development (Roadmap) of the CMS: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1600" dirty="0" smtClean="0"/>
              <a:t>Maintenance (Limited Changes)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1600" dirty="0" smtClean="0"/>
              <a:t>Upgrade (Pro-active </a:t>
            </a:r>
            <a:r>
              <a:rPr lang="en-IE" sz="1600" dirty="0" smtClean="0"/>
              <a:t>complete upgrade </a:t>
            </a:r>
            <a:r>
              <a:rPr lang="en-IE" sz="1600" dirty="0" smtClean="0"/>
              <a:t>of systems and software)</a:t>
            </a:r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2000" dirty="0" smtClean="0"/>
              <a:t>Remaining Milestones: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1600" dirty="0" smtClean="0"/>
              <a:t>By December 7th : Stakeholders to submit feedback to SEMO on preferred approach.   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1600" dirty="0" smtClean="0"/>
              <a:t>By December 18th : SEMO to share feedback and propose preferred approach to the Regulatory Authorities.</a:t>
            </a:r>
          </a:p>
          <a:p>
            <a:pPr marL="812800" lvl="1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1600" dirty="0" smtClean="0"/>
              <a:t>Q1 2016: </a:t>
            </a:r>
          </a:p>
          <a:p>
            <a:pPr marL="1270000" lvl="2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1600" dirty="0" smtClean="0"/>
              <a:t>Regulatory Authorities to consider feedback.</a:t>
            </a:r>
          </a:p>
          <a:p>
            <a:pPr marL="1270000" lvl="2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r>
              <a:rPr lang="en-IE" sz="1600" dirty="0" smtClean="0"/>
              <a:t>SEMO to host follow on conference call with all Stakeholders setting out the way forward as per Regulatory decision</a:t>
            </a:r>
            <a:r>
              <a:rPr lang="en-IE" sz="1600" dirty="0" smtClean="0"/>
              <a:t>.</a:t>
            </a:r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2000" dirty="0" smtClean="0"/>
          </a:p>
          <a:p>
            <a:pPr marL="355600" indent="-355600" algn="l">
              <a:buClr>
                <a:schemeClr val="tx1"/>
              </a:buClr>
              <a:buSzPts val="2000"/>
              <a:buFont typeface="Arial" charset="0"/>
              <a:buChar char="•"/>
              <a:tabLst>
                <a:tab pos="6821488" algn="l"/>
              </a:tabLst>
            </a:pPr>
            <a:endParaRPr lang="en-GB" sz="1050" dirty="0" smtClean="0"/>
          </a:p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CMS Roadmap </a:t>
            </a:r>
            <a:endParaRPr lang="en-IE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093296"/>
            <a:ext cx="2743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ques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8280920" cy="4824536"/>
          </a:xfrm>
        </p:spPr>
        <p:txBody>
          <a:bodyPr>
            <a:normAutofit/>
          </a:bodyPr>
          <a:lstStyle/>
          <a:p>
            <a:pPr marL="355600" indent="-355600" algn="l">
              <a:buClr>
                <a:schemeClr val="tx1"/>
              </a:buClr>
              <a:buSzPts val="2000"/>
              <a:tabLst>
                <a:tab pos="6821488" algn="l"/>
              </a:tabLst>
            </a:pPr>
            <a:endParaRPr lang="en-IE" sz="1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6093296"/>
            <a:ext cx="1979712" cy="67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60648"/>
            <a:ext cx="2051695" cy="895413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95B6F-B289-42F2-A7C0-627EF37E037E}" type="slidenum">
              <a:rPr lang="en-IE" smtClean="0"/>
              <a:pPr/>
              <a:t>6</a:t>
            </a:fld>
            <a:endParaRPr lang="en-IE"/>
          </a:p>
        </p:txBody>
      </p:sp>
      <p:sp>
        <p:nvSpPr>
          <p:cNvPr id="7" name="TextBox 6"/>
          <p:cNvSpPr txBox="1"/>
          <p:nvPr/>
        </p:nvSpPr>
        <p:spPr>
          <a:xfrm>
            <a:off x="467544" y="332656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Questions  </a:t>
            </a:r>
            <a:endParaRPr lang="en-IE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ou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D1F9D5-D912-4965-9B25-EDF76A516406}"/>
</file>

<file path=customXml/itemProps2.xml><?xml version="1.0" encoding="utf-8"?>
<ds:datastoreItem xmlns:ds="http://schemas.openxmlformats.org/officeDocument/2006/customXml" ds:itemID="{B5DD022D-4E37-4045-A023-CEC82C77DBB1}"/>
</file>

<file path=customXml/itemProps3.xml><?xml version="1.0" encoding="utf-8"?>
<ds:datastoreItem xmlns:ds="http://schemas.openxmlformats.org/officeDocument/2006/customXml" ds:itemID="{257FA132-07BD-429A-9A62-8FA8CDC6181E}"/>
</file>

<file path=docProps/app.xml><?xml version="1.0" encoding="utf-8"?>
<Properties xmlns="http://schemas.openxmlformats.org/officeDocument/2006/extended-properties" xmlns:vt="http://schemas.openxmlformats.org/officeDocument/2006/docPropsVTypes">
  <Template>Group</Template>
  <TotalTime>2708</TotalTime>
  <Words>343</Words>
  <Application>Microsoft Office PowerPoint</Application>
  <PresentationFormat>On-screen Show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Group</vt:lpstr>
      <vt:lpstr>Slide 1</vt:lpstr>
      <vt:lpstr>Slide 2</vt:lpstr>
      <vt:lpstr>Slide 3</vt:lpstr>
      <vt:lpstr>Slide 4</vt:lpstr>
      <vt:lpstr>Slide 5</vt:lpstr>
      <vt:lpstr>Slide 6</vt:lpstr>
    </vt:vector>
  </TitlesOfParts>
  <Company>SEMO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MODS Presentation 20140814 - Market Systems Functional V1.0</dc:title>
  <dc:creator>Administrator</dc:creator>
  <dc:description/>
  <cp:lastModifiedBy>kcompagnoni</cp:lastModifiedBy>
  <cp:revision>258</cp:revision>
  <cp:lastPrinted>2015-11-26T07:51:04Z</cp:lastPrinted>
  <dcterms:created xsi:type="dcterms:W3CDTF">2012-03-05T15:50:14Z</dcterms:created>
  <dcterms:modified xsi:type="dcterms:W3CDTF">2015-11-27T10:22:37Z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  <property fmtid="{D5CDD505-2E9C-101B-9397-08002B2CF9AE}" pid="3" name="Year">
    <vt:lpwstr>2014</vt:lpwstr>
  </property>
</Properties>
</file>