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Gascon" initials="DG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B4AC22-A983-49B5-B865-63D38F7573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Mod 04-19 Update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A90DA38-9B57-4C44-8B58-46396AAFB1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June 19 Modifications Committee meeting</a:t>
            </a:r>
          </a:p>
          <a:p>
            <a:r>
              <a:rPr lang="en-IE" dirty="0"/>
              <a:t>Andrew Burke &amp; David Gascon</a:t>
            </a:r>
          </a:p>
        </p:txBody>
      </p:sp>
    </p:spTree>
    <p:extLst>
      <p:ext uri="{BB962C8B-B14F-4D97-AF65-F5344CB8AC3E}">
        <p14:creationId xmlns:p14="http://schemas.microsoft.com/office/powerpoint/2010/main" val="2782590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C502A5-1A91-4139-849A-9E564E5E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3EC17D-012F-4189-8D6F-26DF254EE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50979"/>
            <a:ext cx="9720073" cy="4558381"/>
          </a:xfrm>
        </p:spPr>
        <p:txBody>
          <a:bodyPr>
            <a:normAutofit lnSpcReduction="10000"/>
          </a:bodyPr>
          <a:lstStyle/>
          <a:p>
            <a:r>
              <a:rPr lang="en-IE" dirty="0"/>
              <a:t>Mod 04_ 19 was raised at Meeting 89 on Feb 20</a:t>
            </a:r>
            <a:r>
              <a:rPr lang="en-IE" baseline="30000" dirty="0"/>
              <a:t>th</a:t>
            </a:r>
            <a:r>
              <a:rPr lang="en-IE" dirty="0"/>
              <a:t> 2019</a:t>
            </a:r>
          </a:p>
          <a:p>
            <a:r>
              <a:rPr lang="en-IE" dirty="0"/>
              <a:t>The aim is to reduce the collateral requirement on participants, who currently have to post collateral to cover 5 days on a Christmas or Easter period, when there are 4 consecutive non working days.</a:t>
            </a:r>
          </a:p>
          <a:p>
            <a:r>
              <a:rPr lang="en-IE" dirty="0"/>
              <a:t>The issue is due to the Traded Amounts not being recorded into the collateral report for the non-working days.</a:t>
            </a:r>
          </a:p>
          <a:p>
            <a:r>
              <a:rPr lang="en-IE" dirty="0"/>
              <a:t>This currently increases participants collateral requirement by up to the order of 250% compared to a normal Working Day.</a:t>
            </a:r>
          </a:p>
          <a:p>
            <a:r>
              <a:rPr lang="en-IE" dirty="0"/>
              <a:t>This puts a significant financial strain on Market Participants and an unnecessary over collateralisation on the Market.</a:t>
            </a:r>
          </a:p>
          <a:p>
            <a:r>
              <a:rPr lang="en-IE" dirty="0"/>
              <a:t>SEM-O have been looking at a number of options to address this, which are detailed in the next slide.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16132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C502A5-1A91-4139-849A-9E564E5E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Progress since last meeting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5FE26E12-DE31-47CD-B67E-C74EBFD96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959654"/>
              </p:ext>
            </p:extLst>
          </p:nvPr>
        </p:nvGraphicFramePr>
        <p:xfrm>
          <a:off x="264197" y="2235144"/>
          <a:ext cx="11663606" cy="4456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225">
                  <a:extLst>
                    <a:ext uri="{9D8B030D-6E8A-4147-A177-3AD203B41FA5}">
                      <a16:colId xmlns:a16="http://schemas.microsoft.com/office/drawing/2014/main" xmlns="" val="4145366644"/>
                    </a:ext>
                  </a:extLst>
                </a:gridCol>
                <a:gridCol w="6863994">
                  <a:extLst>
                    <a:ext uri="{9D8B030D-6E8A-4147-A177-3AD203B41FA5}">
                      <a16:colId xmlns:a16="http://schemas.microsoft.com/office/drawing/2014/main" xmlns="" val="3372342895"/>
                    </a:ext>
                  </a:extLst>
                </a:gridCol>
                <a:gridCol w="3558387">
                  <a:extLst>
                    <a:ext uri="{9D8B030D-6E8A-4147-A177-3AD203B41FA5}">
                      <a16:colId xmlns:a16="http://schemas.microsoft.com/office/drawing/2014/main" xmlns="" val="591964659"/>
                    </a:ext>
                  </a:extLst>
                </a:gridCol>
              </a:tblGrid>
              <a:tr h="337787">
                <a:tc>
                  <a:txBody>
                    <a:bodyPr/>
                    <a:lstStyle/>
                    <a:p>
                      <a:r>
                        <a:rPr lang="en-IE" dirty="0"/>
                        <a:t>Option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Feasibility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1204314"/>
                  </a:ext>
                </a:extLst>
              </a:tr>
              <a:tr h="478845">
                <a:tc>
                  <a:txBody>
                    <a:bodyPr/>
                    <a:lstStyle/>
                    <a:p>
                      <a:r>
                        <a:rPr lang="en-IE" dirty="0"/>
                        <a:t>1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Indicative settlement to be caught up prior to first credit reporting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Not feasible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6692213"/>
                  </a:ext>
                </a:extLst>
              </a:tr>
              <a:tr h="337787">
                <a:tc>
                  <a:txBody>
                    <a:bodyPr/>
                    <a:lstStyle/>
                    <a:p>
                      <a:r>
                        <a:rPr lang="en-IE" dirty="0"/>
                        <a:t>2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Obtain metered volumes prior to credit assessment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/>
                        <a:t>Not feasible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2590835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r>
                        <a:rPr lang="en-IE" b="1" dirty="0"/>
                        <a:t>3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/>
                        <a:t>Not carrying out credit reporting on first working day after a bank holiday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/>
                        <a:t>Feasible, and simple, could be introduced straight away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1698586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r>
                        <a:rPr lang="en-IE" dirty="0"/>
                        <a:t>4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Changing traded not delivered exposure calculation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Complex and would require system changes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9556658"/>
                  </a:ext>
                </a:extLst>
              </a:tr>
              <a:tr h="684065">
                <a:tc>
                  <a:txBody>
                    <a:bodyPr/>
                    <a:lstStyle/>
                    <a:p>
                      <a:r>
                        <a:rPr lang="en-IE" dirty="0"/>
                        <a:t>5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Configuring risk period parameters to account for non working days under undefined exposure rather than traded non delivered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Not preferred, may not be feasible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8257417"/>
                  </a:ext>
                </a:extLst>
              </a:tr>
              <a:tr h="1281712">
                <a:tc>
                  <a:txBody>
                    <a:bodyPr/>
                    <a:lstStyle/>
                    <a:p>
                      <a:r>
                        <a:rPr lang="en-IE" b="1" dirty="0"/>
                        <a:t>6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/>
                        <a:t>Apply scaling factors to the traded not delivered exposure calculation with different values for working and non working days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/>
                        <a:t>Feasible, but more difficult to implement than (3), would require system change and new parameter</a:t>
                      </a:r>
                    </a:p>
                    <a:p>
                      <a:endParaRPr lang="en-IE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9834405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B3E29F3-2B00-427E-ADBA-496C041D2E18}"/>
              </a:ext>
            </a:extLst>
          </p:cNvPr>
          <p:cNvSpPr/>
          <p:nvPr/>
        </p:nvSpPr>
        <p:spPr>
          <a:xfrm>
            <a:off x="649705" y="1766033"/>
            <a:ext cx="11198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/>
              <a:t>Six ways to realise the proposal have been investigated, with Option 3 the preferred option and Option 6 also feasible</a:t>
            </a:r>
          </a:p>
        </p:txBody>
      </p:sp>
    </p:spTree>
    <p:extLst>
      <p:ext uri="{BB962C8B-B14F-4D97-AF65-F5344CB8AC3E}">
        <p14:creationId xmlns:p14="http://schemas.microsoft.com/office/powerpoint/2010/main" val="1519447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C502A5-1A91-4139-849A-9E564E5E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3EC17D-012F-4189-8D6F-26DF254EE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940651" cy="4023360"/>
          </a:xfrm>
        </p:spPr>
        <p:txBody>
          <a:bodyPr/>
          <a:lstStyle/>
          <a:p>
            <a:r>
              <a:rPr lang="en-IE" dirty="0"/>
              <a:t>We would ask participants to let us know their views on the suitability of options 3 &amp; 6</a:t>
            </a:r>
          </a:p>
          <a:p>
            <a:r>
              <a:rPr lang="en-IE" dirty="0"/>
              <a:t>A revised modification will then be brought to Meeting 93 in August</a:t>
            </a:r>
          </a:p>
          <a:p>
            <a:endParaRPr lang="en-IE" dirty="0"/>
          </a:p>
          <a:p>
            <a:endParaRPr lang="en-IE" dirty="0"/>
          </a:p>
          <a:p>
            <a:pPr marL="0" indent="0">
              <a:buNone/>
            </a:pPr>
            <a:r>
              <a:rPr lang="en-IE" dirty="0"/>
              <a:t>We would like to thank Katia and Chris for their help in progressing this</a:t>
            </a:r>
          </a:p>
        </p:txBody>
      </p:sp>
    </p:spTree>
    <p:extLst>
      <p:ext uri="{BB962C8B-B14F-4D97-AF65-F5344CB8AC3E}">
        <p14:creationId xmlns:p14="http://schemas.microsoft.com/office/powerpoint/2010/main" val="1553725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74</TotalTime>
  <Words>343</Words>
  <Application>Microsoft Office PowerPoint</Application>
  <PresentationFormat>Custom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Integral</vt:lpstr>
      <vt:lpstr>Mod 04-19 Update </vt:lpstr>
      <vt:lpstr>Background</vt:lpstr>
      <vt:lpstr>Progress since last meeting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 04-19 Update</dc:title>
  <dc:creator>Andrew Burke</dc:creator>
  <cp:lastModifiedBy>Linnane, Sandra</cp:lastModifiedBy>
  <cp:revision>12</cp:revision>
  <dcterms:created xsi:type="dcterms:W3CDTF">2019-06-10T10:12:46Z</dcterms:created>
  <dcterms:modified xsi:type="dcterms:W3CDTF">2019-06-25T09:02:51Z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42679fc-0e6f-4ae9-bf26-e110c030bb10_Enabled">
    <vt:lpwstr>True</vt:lpwstr>
  </property>
  <property fmtid="{D5CDD505-2E9C-101B-9397-08002B2CF9AE}" pid="3" name="MSIP_Label_642679fc-0e6f-4ae9-bf26-e110c030bb10_SiteId">
    <vt:lpwstr>d9dbf65b-a265-4603-a52f-8cee241dfade</vt:lpwstr>
  </property>
  <property fmtid="{D5CDD505-2E9C-101B-9397-08002B2CF9AE}" pid="4" name="MSIP_Label_642679fc-0e6f-4ae9-bf26-e110c030bb10_Owner">
    <vt:lpwstr>David.Gascon@bordnamona.com</vt:lpwstr>
  </property>
  <property fmtid="{D5CDD505-2E9C-101B-9397-08002B2CF9AE}" pid="5" name="MSIP_Label_642679fc-0e6f-4ae9-bf26-e110c030bb10_SetDate">
    <vt:lpwstr>2019-06-14T10:42:54.3327329Z</vt:lpwstr>
  </property>
  <property fmtid="{D5CDD505-2E9C-101B-9397-08002B2CF9AE}" pid="6" name="MSIP_Label_642679fc-0e6f-4ae9-bf26-e110c030bb10_Name">
    <vt:lpwstr>BNM - Internal Business Use</vt:lpwstr>
  </property>
  <property fmtid="{D5CDD505-2E9C-101B-9397-08002B2CF9AE}" pid="7" name="MSIP_Label_642679fc-0e6f-4ae9-bf26-e110c030bb10_Application">
    <vt:lpwstr>Microsoft Azure Information Protection</vt:lpwstr>
  </property>
  <property fmtid="{D5CDD505-2E9C-101B-9397-08002B2CF9AE}" pid="8" name="MSIP_Label_642679fc-0e6f-4ae9-bf26-e110c030bb10_Extended_MSFT_Method">
    <vt:lpwstr>Automatic</vt:lpwstr>
  </property>
  <property fmtid="{D5CDD505-2E9C-101B-9397-08002B2CF9AE}" pid="9" name="MSIP_Label_60abe344-58ae-49d6-a7c8-0494236b1254_Enabled">
    <vt:lpwstr>True</vt:lpwstr>
  </property>
  <property fmtid="{D5CDD505-2E9C-101B-9397-08002B2CF9AE}" pid="10" name="MSIP_Label_60abe344-58ae-49d6-a7c8-0494236b1254_SiteId">
    <vt:lpwstr>d9dbf65b-a265-4603-a52f-8cee241dfade</vt:lpwstr>
  </property>
  <property fmtid="{D5CDD505-2E9C-101B-9397-08002B2CF9AE}" pid="11" name="MSIP_Label_60abe344-58ae-49d6-a7c8-0494236b1254_Owner">
    <vt:lpwstr>David.Gascon@bordnamona.com</vt:lpwstr>
  </property>
  <property fmtid="{D5CDD505-2E9C-101B-9397-08002B2CF9AE}" pid="12" name="MSIP_Label_60abe344-58ae-49d6-a7c8-0494236b1254_SetDate">
    <vt:lpwstr>2019-06-14T10:42:54.3327329Z</vt:lpwstr>
  </property>
  <property fmtid="{D5CDD505-2E9C-101B-9397-08002B2CF9AE}" pid="13" name="MSIP_Label_60abe344-58ae-49d6-a7c8-0494236b1254_Name">
    <vt:lpwstr>IB_Retention - 3 Years (LM)</vt:lpwstr>
  </property>
  <property fmtid="{D5CDD505-2E9C-101B-9397-08002B2CF9AE}" pid="14" name="MSIP_Label_60abe344-58ae-49d6-a7c8-0494236b1254_Application">
    <vt:lpwstr>Microsoft Azure Information Protection</vt:lpwstr>
  </property>
  <property fmtid="{D5CDD505-2E9C-101B-9397-08002B2CF9AE}" pid="15" name="MSIP_Label_60abe344-58ae-49d6-a7c8-0494236b1254_Parent">
    <vt:lpwstr>642679fc-0e6f-4ae9-bf26-e110c030bb10</vt:lpwstr>
  </property>
  <property fmtid="{D5CDD505-2E9C-101B-9397-08002B2CF9AE}" pid="16" name="MSIP_Label_60abe344-58ae-49d6-a7c8-0494236b1254_Extended_MSFT_Method">
    <vt:lpwstr>Automatic</vt:lpwstr>
  </property>
  <property fmtid="{D5CDD505-2E9C-101B-9397-08002B2CF9AE}" pid="17" name="Sensitivity">
    <vt:lpwstr>BNM - Internal Business Use IB_Retention - 3 Years (LM)</vt:lpwstr>
  </property>
</Properties>
</file>