
<file path=[Content_Types].xml><?xml version="1.0" encoding="utf-8"?>
<Types xmlns="http://schemas.openxmlformats.org/package/2006/content-types">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15.xml" ContentType="application/vnd.openxmlformats-officedocument.drawingml.diagramStyle+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drawing14.xml" ContentType="application/vnd.ms-office.drawingml.diagramDrawing+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1" r:id="rId5"/>
    <p:sldId id="292" r:id="rId6"/>
    <p:sldId id="275" r:id="rId7"/>
    <p:sldId id="263" r:id="rId8"/>
    <p:sldId id="264" r:id="rId9"/>
    <p:sldId id="260" r:id="rId10"/>
    <p:sldId id="261" r:id="rId11"/>
    <p:sldId id="262" r:id="rId12"/>
    <p:sldId id="265" r:id="rId13"/>
    <p:sldId id="268" r:id="rId14"/>
    <p:sldId id="269" r:id="rId15"/>
    <p:sldId id="270" r:id="rId16"/>
    <p:sldId id="273" r:id="rId17"/>
    <p:sldId id="274"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5572A3E3-82B4-47FB-AA70-291F91744FF6}" type="presOf" srcId="{B53502B7-CFD9-4D79-A7B6-A209BE8CBF2D}" destId="{BCBE42DD-E755-40FA-869D-120EE8F7268F}" srcOrd="0" destOrd="0" presId="urn:microsoft.com/office/officeart/2005/8/layout/vList2"/>
    <dgm:cxn modelId="{C682ECC1-29B0-4595-8590-B03431A121AF}" type="presOf" srcId="{0892F4D6-8279-418A-8AE9-47AF4E299AA2}" destId="{E48EDA4C-8A74-43CF-ADF1-DB0F43C3695D}" srcOrd="0" destOrd="0" presId="urn:microsoft.com/office/officeart/2005/8/layout/vList2"/>
    <dgm:cxn modelId="{7BE62F6D-0EC8-41AC-9001-1EBE5BAEE45F}"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3 (2/3)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FCEB3E0A-279D-45EE-BBDD-52042F38E544}" type="presOf" srcId="{0892F4D6-8279-418A-8AE9-47AF4E299AA2}" destId="{E48EDA4C-8A74-43CF-ADF1-DB0F43C3695D}" srcOrd="0" destOrd="0" presId="urn:microsoft.com/office/officeart/2005/8/layout/vList2"/>
    <dgm:cxn modelId="{A91CF6AE-2010-4B41-BB4E-FBF2CF48E81B}" type="presOf" srcId="{B53502B7-CFD9-4D79-A7B6-A209BE8CBF2D}" destId="{BCBE42DD-E755-40FA-869D-120EE8F7268F}" srcOrd="0" destOrd="0" presId="urn:microsoft.com/office/officeart/2005/8/layout/vList2"/>
    <dgm:cxn modelId="{7DCED122-C379-49DA-98E9-23217DA8FF8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3 (3/3)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C4C89C9-A837-4370-AAC9-ADB23B226F3A}" type="presOf" srcId="{B53502B7-CFD9-4D79-A7B6-A209BE8CBF2D}" destId="{BCBE42DD-E755-40FA-869D-120EE8F7268F}" srcOrd="0" destOrd="0" presId="urn:microsoft.com/office/officeart/2005/8/layout/vList2"/>
    <dgm:cxn modelId="{5D03FDD5-D378-467D-9C99-F6605C739527}" type="presOf" srcId="{0892F4D6-8279-418A-8AE9-47AF4E299AA2}" destId="{E48EDA4C-8A74-43CF-ADF1-DB0F43C3695D}" srcOrd="0" destOrd="0" presId="urn:microsoft.com/office/officeart/2005/8/layout/vList2"/>
    <dgm:cxn modelId="{346A368D-6239-4212-B33E-AF701286159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4 (1/3)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95B36080-23B2-4A46-B603-34CB4F6A2DE1}" type="presOf" srcId="{B53502B7-CFD9-4D79-A7B6-A209BE8CBF2D}" destId="{BCBE42DD-E755-40FA-869D-120EE8F7268F}" srcOrd="0" destOrd="0" presId="urn:microsoft.com/office/officeart/2005/8/layout/vList2"/>
    <dgm:cxn modelId="{B51D662D-A337-4926-A638-C6C82FEBE780}" type="presOf" srcId="{0892F4D6-8279-418A-8AE9-47AF4E299AA2}" destId="{E48EDA4C-8A74-43CF-ADF1-DB0F43C3695D}" srcOrd="0" destOrd="0" presId="urn:microsoft.com/office/officeart/2005/8/layout/vList2"/>
    <dgm:cxn modelId="{D3FE6449-62A6-4E2F-841E-B1D0388D30CD}"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4 (2/3)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C765640B-70EB-4F82-8321-205955638E2B}" type="presOf" srcId="{0892F4D6-8279-418A-8AE9-47AF4E299AA2}" destId="{E48EDA4C-8A74-43CF-ADF1-DB0F43C3695D}" srcOrd="0" destOrd="0" presId="urn:microsoft.com/office/officeart/2005/8/layout/vList2"/>
    <dgm:cxn modelId="{0C6851B3-47E5-46A2-AF1A-F52210244FB1}" type="presOf" srcId="{B53502B7-CFD9-4D79-A7B6-A209BE8CBF2D}" destId="{BCBE42DD-E755-40FA-869D-120EE8F7268F}" srcOrd="0" destOrd="0" presId="urn:microsoft.com/office/officeart/2005/8/layout/vList2"/>
    <dgm:cxn modelId="{E20E9D87-DED6-407B-BF99-ABADB40A00F0}"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4 (3/3)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4CFECD52-8F42-4983-A433-034028DF3239}" type="presOf" srcId="{0892F4D6-8279-418A-8AE9-47AF4E299AA2}" destId="{E48EDA4C-8A74-43CF-ADF1-DB0F43C3695D}" srcOrd="0" destOrd="0" presId="urn:microsoft.com/office/officeart/2005/8/layout/vList2"/>
    <dgm:cxn modelId="{DAFAA109-030A-4D52-9356-39219CE6AB5A}" type="presOf" srcId="{B53502B7-CFD9-4D79-A7B6-A209BE8CBF2D}" destId="{BCBE42DD-E755-40FA-869D-120EE8F7268F}" srcOrd="0" destOrd="0" presId="urn:microsoft.com/office/officeart/2005/8/layout/vList2"/>
    <dgm:cxn modelId="{BBEE0F5D-B6CC-4F70-B845-2F2DEA414F49}"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Mod_08_18 – TPAR</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64D60E2-10FD-42A9-BDFF-E0908413AB75}" type="presOf" srcId="{0892F4D6-8279-418A-8AE9-47AF4E299AA2}" destId="{E48EDA4C-8A74-43CF-ADF1-DB0F43C3695D}" srcOrd="0" destOrd="0" presId="urn:microsoft.com/office/officeart/2005/8/layout/vList2"/>
    <dgm:cxn modelId="{8D0FB783-DB18-46EF-9654-2EE804D5C9AB}" type="presOf" srcId="{B53502B7-CFD9-4D79-A7B6-A209BE8CBF2D}" destId="{BCBE42DD-E755-40FA-869D-120EE8F7268F}" srcOrd="0" destOrd="0" presId="urn:microsoft.com/office/officeart/2005/8/layout/vList2"/>
    <dgm:cxn modelId="{6B035766-E07D-4C26-B74D-CCDFF06D38C8}"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B97B0FF2-1B4E-4302-ADF9-F91A6407F51C}" type="presOf" srcId="{B53502B7-CFD9-4D79-A7B6-A209BE8CBF2D}" destId="{BCBE42DD-E755-40FA-869D-120EE8F7268F}" srcOrd="0" destOrd="0" presId="urn:microsoft.com/office/officeart/2005/8/layout/vList2"/>
    <dgm:cxn modelId="{953FF535-336A-4828-AE03-99530098CA38}" type="presOf" srcId="{0892F4D6-8279-418A-8AE9-47AF4E299AA2}" destId="{E48EDA4C-8A74-43CF-ADF1-DB0F43C3695D}" srcOrd="0" destOrd="0" presId="urn:microsoft.com/office/officeart/2005/8/layout/vList2"/>
    <dgm:cxn modelId="{8CE069C3-66A1-4E29-9140-2EFFD1A59822}"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1 (1/3)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BFE6403B-BC93-40C1-BAEE-2BC58C5597B5}" type="presOf" srcId="{0892F4D6-8279-418A-8AE9-47AF4E299AA2}" destId="{E48EDA4C-8A74-43CF-ADF1-DB0F43C3695D}" srcOrd="0" destOrd="0" presId="urn:microsoft.com/office/officeart/2005/8/layout/vList2"/>
    <dgm:cxn modelId="{ADF3882A-2634-4116-8757-B4E5994A2420}" type="presOf" srcId="{B53502B7-CFD9-4D79-A7B6-A209BE8CBF2D}" destId="{BCBE42DD-E755-40FA-869D-120EE8F7268F}" srcOrd="0" destOrd="0" presId="urn:microsoft.com/office/officeart/2005/8/layout/vList2"/>
    <dgm:cxn modelId="{761E4AE5-4F7C-4937-AFC5-3BDAC7A81A33}"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1 (2/3)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1B4DD74F-7453-443B-AF37-E568A6B531D8}" type="presOf" srcId="{B53502B7-CFD9-4D79-A7B6-A209BE8CBF2D}" destId="{BCBE42DD-E755-40FA-869D-120EE8F7268F}" srcOrd="0" destOrd="0" presId="urn:microsoft.com/office/officeart/2005/8/layout/vList2"/>
    <dgm:cxn modelId="{4E5947E2-0533-4A8B-9391-7ADBF0CED466}" type="presOf" srcId="{0892F4D6-8279-418A-8AE9-47AF4E299AA2}" destId="{E48EDA4C-8A74-43CF-ADF1-DB0F43C3695D}" srcOrd="0" destOrd="0" presId="urn:microsoft.com/office/officeart/2005/8/layout/vList2"/>
    <dgm:cxn modelId="{91DA05DB-3B6E-4E6A-B9E8-BC4591760492}"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1 (3/3)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CB96E02-2F32-441D-9C62-3B93B87F1729}" type="presOf" srcId="{B53502B7-CFD9-4D79-A7B6-A209BE8CBF2D}" destId="{BCBE42DD-E755-40FA-869D-120EE8F7268F}" srcOrd="0" destOrd="0" presId="urn:microsoft.com/office/officeart/2005/8/layout/vList2"/>
    <dgm:cxn modelId="{C463466B-7353-4600-8836-EA1C5DEA48B7}" type="presOf" srcId="{0892F4D6-8279-418A-8AE9-47AF4E299AA2}" destId="{E48EDA4C-8A74-43CF-ADF1-DB0F43C3695D}" srcOrd="0" destOrd="0" presId="urn:microsoft.com/office/officeart/2005/8/layout/vList2"/>
    <dgm:cxn modelId="{E3E6F0E2-4BE9-4743-95DD-8ACDDB9D9EC6}"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2 (1/3)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31C2CD7A-6687-4B77-BEC8-FE833969B587}" type="presOf" srcId="{0892F4D6-8279-418A-8AE9-47AF4E299AA2}" destId="{E48EDA4C-8A74-43CF-ADF1-DB0F43C3695D}" srcOrd="0" destOrd="0" presId="urn:microsoft.com/office/officeart/2005/8/layout/vList2"/>
    <dgm:cxn modelId="{B8015CA7-9206-4D9C-8B24-2B421257A688}" type="presOf" srcId="{B53502B7-CFD9-4D79-A7B6-A209BE8CBF2D}" destId="{BCBE42DD-E755-40FA-869D-120EE8F7268F}" srcOrd="0" destOrd="0" presId="urn:microsoft.com/office/officeart/2005/8/layout/vList2"/>
    <dgm:cxn modelId="{0808477F-07BB-44D8-91F9-7D9E8F9BBA8D}"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2 (2/3)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26C15EA1-2AF1-406D-BBCF-67B9C952E7C9}" type="presOf" srcId="{B53502B7-CFD9-4D79-A7B6-A209BE8CBF2D}" destId="{BCBE42DD-E755-40FA-869D-120EE8F7268F}" srcOrd="0" destOrd="0" presId="urn:microsoft.com/office/officeart/2005/8/layout/vList2"/>
    <dgm:cxn modelId="{B8563805-1E86-4CFE-8F3C-FF35428ADE7E}" type="presOf" srcId="{0892F4D6-8279-418A-8AE9-47AF4E299AA2}" destId="{E48EDA4C-8A74-43CF-ADF1-DB0F43C3695D}" srcOrd="0" destOrd="0" presId="urn:microsoft.com/office/officeart/2005/8/layout/vList2"/>
    <dgm:cxn modelId="{BD984C81-46AD-4526-98A3-A78F2770D96A}"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2 (3/3)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4EF12A70-22ED-42DE-ABD7-66C0BBF2A7FB}" type="presOf" srcId="{0892F4D6-8279-418A-8AE9-47AF4E299AA2}" destId="{E48EDA4C-8A74-43CF-ADF1-DB0F43C3695D}" srcOrd="0" destOrd="0" presId="urn:microsoft.com/office/officeart/2005/8/layout/vList2"/>
    <dgm:cxn modelId="{4EF0E575-210F-42EB-8DFD-9C8D3BC5C2A9}" type="presOf" srcId="{B53502B7-CFD9-4D79-A7B6-A209BE8CBF2D}" destId="{BCBE42DD-E755-40FA-869D-120EE8F7268F}" srcOrd="0" destOrd="0" presId="urn:microsoft.com/office/officeart/2005/8/layout/vList2"/>
    <dgm:cxn modelId="{DF0D4BE9-A213-4CBC-AE63-4F511A513043}"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92F4D6-8279-418A-8AE9-47AF4E299AA2}"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53502B7-CFD9-4D79-A7B6-A209BE8CBF2D}">
      <dgm:prSet/>
      <dgm:spPr/>
      <dgm:t>
        <a:bodyPr/>
        <a:lstStyle/>
        <a:p>
          <a:pPr rtl="0"/>
          <a:r>
            <a:rPr lang="en-IE" dirty="0" smtClean="0"/>
            <a:t>Mod_07_18 – Variable b – Example 3 (1/3)</a:t>
          </a:r>
          <a:endParaRPr lang="en-US" dirty="0"/>
        </a:p>
      </dgm:t>
    </dgm:pt>
    <dgm:pt modelId="{A2045A31-7D50-4EC7-A496-4FB444941F00}" type="parTrans" cxnId="{BAE352BB-8646-4521-9667-4637C6E72F35}">
      <dgm:prSet/>
      <dgm:spPr/>
      <dgm:t>
        <a:bodyPr/>
        <a:lstStyle/>
        <a:p>
          <a:endParaRPr lang="en-US"/>
        </a:p>
      </dgm:t>
    </dgm:pt>
    <dgm:pt modelId="{D34407FC-6F72-487A-85DD-8DA938FCE5A3}" type="sibTrans" cxnId="{BAE352BB-8646-4521-9667-4637C6E72F35}">
      <dgm:prSet/>
      <dgm:spPr/>
      <dgm:t>
        <a:bodyPr/>
        <a:lstStyle/>
        <a:p>
          <a:endParaRPr lang="en-US"/>
        </a:p>
      </dgm:t>
    </dgm:pt>
    <dgm:pt modelId="{E48EDA4C-8A74-43CF-ADF1-DB0F43C3695D}" type="pres">
      <dgm:prSet presAssocID="{0892F4D6-8279-418A-8AE9-47AF4E299AA2}" presName="linear" presStyleCnt="0">
        <dgm:presLayoutVars>
          <dgm:animLvl val="lvl"/>
          <dgm:resizeHandles val="exact"/>
        </dgm:presLayoutVars>
      </dgm:prSet>
      <dgm:spPr/>
      <dgm:t>
        <a:bodyPr/>
        <a:lstStyle/>
        <a:p>
          <a:endParaRPr lang="en-US"/>
        </a:p>
      </dgm:t>
    </dgm:pt>
    <dgm:pt modelId="{BCBE42DD-E755-40FA-869D-120EE8F7268F}" type="pres">
      <dgm:prSet presAssocID="{B53502B7-CFD9-4D79-A7B6-A209BE8CBF2D}" presName="parentText" presStyleLbl="node1" presStyleIdx="0" presStyleCnt="1" custLinFactNeighborY="1535">
        <dgm:presLayoutVars>
          <dgm:chMax val="0"/>
          <dgm:bulletEnabled val="1"/>
        </dgm:presLayoutVars>
      </dgm:prSet>
      <dgm:spPr/>
      <dgm:t>
        <a:bodyPr/>
        <a:lstStyle/>
        <a:p>
          <a:endParaRPr lang="en-US"/>
        </a:p>
      </dgm:t>
    </dgm:pt>
  </dgm:ptLst>
  <dgm:cxnLst>
    <dgm:cxn modelId="{BAE352BB-8646-4521-9667-4637C6E72F35}" srcId="{0892F4D6-8279-418A-8AE9-47AF4E299AA2}" destId="{B53502B7-CFD9-4D79-A7B6-A209BE8CBF2D}" srcOrd="0" destOrd="0" parTransId="{A2045A31-7D50-4EC7-A496-4FB444941F00}" sibTransId="{D34407FC-6F72-487A-85DD-8DA938FCE5A3}"/>
    <dgm:cxn modelId="{C0AFE987-2072-4A8C-9372-AAF7AAEE07F6}" type="presOf" srcId="{B53502B7-CFD9-4D79-A7B6-A209BE8CBF2D}" destId="{BCBE42DD-E755-40FA-869D-120EE8F7268F}" srcOrd="0" destOrd="0" presId="urn:microsoft.com/office/officeart/2005/8/layout/vList2"/>
    <dgm:cxn modelId="{C1956B3C-7404-48A7-91C0-1DBBD512AE4F}" type="presOf" srcId="{0892F4D6-8279-418A-8AE9-47AF4E299AA2}" destId="{E48EDA4C-8A74-43CF-ADF1-DB0F43C3695D}" srcOrd="0" destOrd="0" presId="urn:microsoft.com/office/officeart/2005/8/layout/vList2"/>
    <dgm:cxn modelId="{3AB622A0-D0B4-4B89-B5B6-A0FCFE39AC5F}" type="presParOf" srcId="{E48EDA4C-8A74-43CF-ADF1-DB0F43C3695D}" destId="{BCBE42DD-E755-40FA-869D-120EE8F7268F}"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Mod_07_18 – Variable b</a:t>
          </a:r>
          <a:endParaRPr lang="en-US" sz="2700" kern="1200" dirty="0"/>
        </a:p>
      </dsp:txBody>
      <dsp:txXfrm>
        <a:off x="0" y="1403"/>
        <a:ext cx="8229599" cy="64759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Mod_07_18 – Variable b</a:t>
          </a:r>
          <a:endParaRPr lang="en-US" sz="2700" kern="1200" dirty="0"/>
        </a:p>
      </dsp:txBody>
      <dsp:txXfrm>
        <a:off x="0" y="1403"/>
        <a:ext cx="8229599" cy="64759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Mod_07_18 – Variable b – Example 1 (1/3)</a:t>
          </a:r>
          <a:endParaRPr lang="en-US" sz="2700" kern="1200" dirty="0"/>
        </a:p>
      </dsp:txBody>
      <dsp:txXfrm>
        <a:off x="0" y="1403"/>
        <a:ext cx="8229599" cy="6475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Mod_07_18 – Variable b – Example 1 (2/3)</a:t>
          </a:r>
          <a:endParaRPr lang="en-US" sz="2700" kern="1200" dirty="0"/>
        </a:p>
      </dsp:txBody>
      <dsp:txXfrm>
        <a:off x="0" y="1403"/>
        <a:ext cx="8229599" cy="64759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Mod_07_18 – Variable b – Example 1 (3/3)</a:t>
          </a:r>
          <a:endParaRPr lang="en-US" sz="2700" kern="1200" dirty="0"/>
        </a:p>
      </dsp:txBody>
      <dsp:txXfrm>
        <a:off x="0" y="1403"/>
        <a:ext cx="8229599" cy="64759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Mod_07_18 – Variable b – Example 2 (1/3)</a:t>
          </a:r>
          <a:endParaRPr lang="en-US" sz="2700" kern="1200" dirty="0"/>
        </a:p>
      </dsp:txBody>
      <dsp:txXfrm>
        <a:off x="0" y="1403"/>
        <a:ext cx="8229599" cy="64759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Mod_07_18 – Variable b – Example 2 (2/3)</a:t>
          </a:r>
          <a:endParaRPr lang="en-US" sz="2700" kern="1200" dirty="0"/>
        </a:p>
      </dsp:txBody>
      <dsp:txXfrm>
        <a:off x="0" y="1403"/>
        <a:ext cx="8229599" cy="64759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BE42DD-E755-40FA-869D-120EE8F7268F}">
      <dsp:nvSpPr>
        <dsp:cNvPr id="0" name=""/>
        <dsp:cNvSpPr/>
      </dsp:nvSpPr>
      <dsp:spPr>
        <a:xfrm>
          <a:off x="0" y="1403"/>
          <a:ext cx="8229599"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E" sz="2700" kern="1200" dirty="0" smtClean="0"/>
            <a:t>Mod_07_18 – Variable b – Example 2 (3/3)</a:t>
          </a:r>
          <a:endParaRPr lang="en-US" sz="2700" kern="1200" dirty="0"/>
        </a:p>
      </dsp:txBody>
      <dsp:txXfrm>
        <a:off x="0" y="1403"/>
        <a:ext cx="8229599" cy="64759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1193801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187175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123570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24672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236338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333794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1432169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72930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3140362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2666736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65E3F-CBDC-439D-A90B-CB22954F2028}" type="datetimeFigureOut">
              <a:rPr lang="en-IE" smtClean="0"/>
              <a:pPr/>
              <a:t>16/03/2018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373647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65E3F-CBDC-439D-A90B-CB22954F2028}" type="datetimeFigureOut">
              <a:rPr lang="en-IE" smtClean="0"/>
              <a:pPr/>
              <a:t>16/03/2018</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EAE66-DD26-42FB-8C8E-4E7109C56947}" type="slidenum">
              <a:rPr lang="en-IE" smtClean="0"/>
              <a:pPr/>
              <a:t>‹#›</a:t>
            </a:fld>
            <a:endParaRPr lang="en-IE"/>
          </a:p>
        </p:txBody>
      </p:sp>
    </p:spTree>
    <p:extLst>
      <p:ext uri="{BB962C8B-B14F-4D97-AF65-F5344CB8AC3E}">
        <p14:creationId xmlns="" xmlns:p14="http://schemas.microsoft.com/office/powerpoint/2010/main" val="2043005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 xmlns:p14="http://schemas.microsoft.com/office/powerpoint/2010/main" val="243020682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fontScale="55000" lnSpcReduction="20000"/>
          </a:bodyPr>
          <a:lstStyle/>
          <a:p>
            <a:r>
              <a:rPr lang="en-IE" dirty="0"/>
              <a:t>The formulas used to calculate </a:t>
            </a:r>
            <a:r>
              <a:rPr lang="en-IE" dirty="0" smtClean="0"/>
              <a:t>NIV and PAR tags </a:t>
            </a:r>
            <a:r>
              <a:rPr lang="en-IE" dirty="0"/>
              <a:t>rely on determining values for b (the rank of a particular action) and beta (the proportion of that action) needed in order to satisfy the </a:t>
            </a:r>
            <a:r>
              <a:rPr lang="en-IE" dirty="0" smtClean="0"/>
              <a:t>equation</a:t>
            </a:r>
            <a:r>
              <a:rPr lang="en-IE" dirty="0"/>
              <a:t>;</a:t>
            </a:r>
            <a:endParaRPr lang="en-IE" dirty="0" smtClean="0"/>
          </a:p>
          <a:p>
            <a:r>
              <a:rPr lang="en-IE" dirty="0" smtClean="0"/>
              <a:t>The </a:t>
            </a:r>
            <a:r>
              <a:rPr lang="en-IE" dirty="0"/>
              <a:t>proposals allow variable b to have a wider range so that they can account for situations where the entirety of the first Accepted Bid or last Accepted Offer needs to be untagged (from 1 &lt;= b &lt;= N to 0 &lt;= b &lt;= N+1</a:t>
            </a:r>
            <a:r>
              <a:rPr lang="en-IE" dirty="0" smtClean="0"/>
              <a:t>):</a:t>
            </a:r>
          </a:p>
          <a:p>
            <a:pPr lvl="1"/>
            <a:r>
              <a:rPr lang="en-IE" dirty="0" smtClean="0"/>
              <a:t>Normally for other BOAs which need to be wholly untagged this can be </a:t>
            </a:r>
            <a:r>
              <a:rPr lang="en-IE" dirty="0"/>
              <a:t>satisfied by having b be the action before or after the one which needs to be entirely untagged, with an associated value for beta of </a:t>
            </a:r>
            <a:r>
              <a:rPr lang="en-IE" dirty="0" smtClean="0"/>
              <a:t>zero;</a:t>
            </a:r>
          </a:p>
          <a:p>
            <a:pPr lvl="1"/>
            <a:r>
              <a:rPr lang="en-IE" dirty="0" smtClean="0"/>
              <a:t>However under the current wording this was not possible to have happen for when the first Accepted Bid or last Accepted Offer needs to be wholly untagged: </a:t>
            </a:r>
            <a:r>
              <a:rPr lang="en-IE" dirty="0"/>
              <a:t>to be correct </a:t>
            </a:r>
            <a:r>
              <a:rPr lang="en-IE" dirty="0" smtClean="0"/>
              <a:t>this would require b = 0 or b = N+1 with a value of zero for beta, or else having b = 1 or b = N with a value of one for beta;</a:t>
            </a:r>
          </a:p>
          <a:p>
            <a:pPr lvl="1"/>
            <a:r>
              <a:rPr lang="en-IE" dirty="0" smtClean="0"/>
              <a:t>The approach of changing the allowed values for b was chosen, rather than the approach of letting beta equal to one, because if beta can equal one then in the other situations where a BOA needs to be wholly untagged there would be multiple solutions possible, where for example b = 5 and beta = 1 would be an equally valid result as b = 6 and beta = 0 but with different outcomes in terms of which BOAs are tagged.</a:t>
            </a:r>
          </a:p>
          <a:p>
            <a:r>
              <a:rPr lang="en-IE" dirty="0"/>
              <a:t>The value of beta in these situations is also explicitly stated to ensure there is no possibility of multiple solutions being mathematically valid, even if they would not have an impact on the </a:t>
            </a:r>
            <a:r>
              <a:rPr lang="en-IE" dirty="0" smtClean="0"/>
              <a:t>results;</a:t>
            </a:r>
            <a:endParaRPr lang="en-IE" dirty="0"/>
          </a:p>
          <a:p>
            <a:r>
              <a:rPr lang="en-IE" dirty="0" smtClean="0"/>
              <a:t>The </a:t>
            </a:r>
            <a:r>
              <a:rPr lang="en-IE" dirty="0"/>
              <a:t>language for the bounds of the values for b and beta was also changed to “in the range” to make it explicit that the bounds previously stated in </a:t>
            </a:r>
            <a:r>
              <a:rPr lang="en-IE" dirty="0" smtClean="0"/>
              <a:t>parentheses were </a:t>
            </a:r>
            <a:r>
              <a:rPr lang="en-IE" dirty="0"/>
              <a:t>being defined as the allowed </a:t>
            </a:r>
            <a:r>
              <a:rPr lang="en-IE" dirty="0" smtClean="0"/>
              <a:t>range, rather than it just being implied as the </a:t>
            </a:r>
            <a:r>
              <a:rPr lang="en-IE" dirty="0"/>
              <a:t>range of the value for b and </a:t>
            </a:r>
            <a:r>
              <a:rPr lang="en-IE" dirty="0" smtClean="0"/>
              <a:t>beta.</a:t>
            </a:r>
          </a:p>
        </p:txBody>
      </p:sp>
    </p:spTree>
    <p:extLst>
      <p:ext uri="{BB962C8B-B14F-4D97-AF65-F5344CB8AC3E}">
        <p14:creationId xmlns="" xmlns:p14="http://schemas.microsoft.com/office/powerpoint/2010/main" val="2958617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a:t>
            </a:r>
            <a:r>
              <a:rPr lang="en-IE" sz="1800" b="1" dirty="0" smtClean="0"/>
              <a:t>PCAP</a:t>
            </a:r>
            <a:endParaRPr lang="en-IE" sz="1800" b="1" dirty="0"/>
          </a:p>
          <a:p>
            <a:pPr lvl="1"/>
            <a:r>
              <a:rPr lang="en-IE" sz="1800" b="1" dirty="0" smtClean="0"/>
              <a:t>QAO</a:t>
            </a:r>
            <a:r>
              <a:rPr lang="en-IE" sz="1800" b="1" baseline="-25000" dirty="0" smtClean="0"/>
              <a:t>u3φ</a:t>
            </a:r>
            <a:r>
              <a:rPr lang="en-IE" sz="1800" b="1" dirty="0" smtClean="0"/>
              <a:t> </a:t>
            </a:r>
            <a:r>
              <a:rPr lang="en-IE" sz="1800" dirty="0"/>
              <a:t>=</a:t>
            </a:r>
            <a:r>
              <a:rPr lang="en-IE" sz="1800" b="1" dirty="0"/>
              <a:t> </a:t>
            </a:r>
            <a:r>
              <a:rPr lang="en-IE" sz="1800" b="1" dirty="0" smtClean="0"/>
              <a:t>100</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0</a:t>
            </a:r>
          </a:p>
          <a:p>
            <a:pPr lvl="1"/>
            <a:r>
              <a:rPr lang="en-IE" sz="1800" b="1" dirty="0" err="1"/>
              <a:t>QRTAG</a:t>
            </a:r>
            <a:r>
              <a:rPr lang="en-IE" sz="1800" b="1" baseline="-25000" dirty="0" err="1"/>
              <a:t>φ</a:t>
            </a:r>
            <a:r>
              <a:rPr lang="en-IE" sz="1800" b="1" dirty="0"/>
              <a:t> </a:t>
            </a:r>
            <a:r>
              <a:rPr lang="en-IE" sz="1800" dirty="0"/>
              <a:t>=</a:t>
            </a:r>
            <a:r>
              <a:rPr lang="en-IE" sz="1800" b="1" dirty="0"/>
              <a:t> 300</a:t>
            </a:r>
          </a:p>
          <a:p>
            <a:pPr lvl="1"/>
            <a:r>
              <a:rPr lang="en-IE" sz="1800" b="1" dirty="0"/>
              <a:t>b </a:t>
            </a:r>
            <a:r>
              <a:rPr lang="en-IE" sz="1800" dirty="0"/>
              <a:t>=</a:t>
            </a:r>
            <a:r>
              <a:rPr lang="en-IE" sz="1800" b="1" dirty="0"/>
              <a:t> 4, β </a:t>
            </a:r>
            <a:r>
              <a:rPr lang="en-IE" sz="1800" dirty="0"/>
              <a:t>=</a:t>
            </a:r>
            <a:r>
              <a:rPr lang="en-IE" sz="1800" b="1" dirty="0"/>
              <a:t> 0 (same as b </a:t>
            </a:r>
            <a:r>
              <a:rPr lang="en-IE" sz="1800" dirty="0"/>
              <a:t>=</a:t>
            </a:r>
            <a:r>
              <a:rPr lang="en-IE" sz="1800" b="1" dirty="0"/>
              <a:t> 3, β </a:t>
            </a:r>
            <a:r>
              <a:rPr lang="en-IE" sz="1800" dirty="0"/>
              <a:t>=</a:t>
            </a:r>
            <a:r>
              <a:rPr lang="en-IE" sz="1800" b="1" dirty="0"/>
              <a:t> 1)</a:t>
            </a:r>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2466160281"/>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IE" sz="1100" b="0" i="0" u="none" strike="noStrike" dirty="0" smtClean="0">
                          <a:solidFill>
                            <a:srgbClr val="000000"/>
                          </a:solidFill>
                          <a:effectLst/>
                          <a:latin typeface="Calibri"/>
                        </a:rPr>
                        <a:t>PMEA=PCAP</a:t>
                      </a:r>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ctr" fontAlgn="ctr"/>
                      <a:r>
                        <a:rPr lang="en-IE" sz="1100" b="0" i="0" u="none" strike="noStrike" dirty="0" smtClean="0">
                          <a:solidFill>
                            <a:srgbClr val="FFFFFF"/>
                          </a:solidFill>
                          <a:effectLst/>
                          <a:latin typeface="Calibri"/>
                        </a:rPr>
                        <a:t>3</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ctr" fontAlgn="ctr"/>
                      <a:r>
                        <a:rPr lang="en-IE" sz="1100" b="0" i="0" u="none" strike="noStrike" dirty="0" smtClean="0">
                          <a:solidFill>
                            <a:srgbClr val="FFFFFF"/>
                          </a:solidFill>
                          <a:effectLst/>
                          <a:latin typeface="Calibri"/>
                        </a:rPr>
                        <a:t>2</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IE" sz="1100" b="0" i="0" u="none" strike="noStrike" dirty="0">
                          <a:solidFill>
                            <a:schemeClr val="bg1"/>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ctr" fontAlgn="ctr"/>
                      <a:r>
                        <a:rPr lang="en-IE" sz="1100" b="0" i="0" u="none" strike="noStrike" dirty="0" smtClean="0">
                          <a:solidFill>
                            <a:srgbClr val="FFFFFF"/>
                          </a:solidFill>
                          <a:effectLst/>
                          <a:latin typeface="Calibri"/>
                        </a:rPr>
                        <a:t>1</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0025">
                <a:tc>
                  <a:txBody>
                    <a:bodyPr/>
                    <a:lstStyle/>
                    <a:p>
                      <a:pPr algn="ctr" fontAlgn="ct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ctr" fontAlgn="ct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ctr" fontAlgn="ct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100" b="0" i="0" u="none" strike="noStrike" dirty="0" smtClean="0">
                          <a:solidFill>
                            <a:srgbClr val="000000"/>
                          </a:solidFill>
                          <a:effectLst/>
                          <a:latin typeface="+mn-lt"/>
                        </a:rPr>
                        <a:t>QRTAG</a:t>
                      </a:r>
                      <a:r>
                        <a:rPr lang="en-IE" sz="1100" b="0" i="0" u="none" strike="noStrike" dirty="0">
                          <a:solidFill>
                            <a:srgbClr val="000000"/>
                          </a:solidFill>
                          <a:effectLst/>
                          <a:latin typeface="Calibri"/>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r>
              <a:tr h="200025">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9" name="Diagram 8"/>
          <p:cNvGraphicFramePr/>
          <p:nvPr>
            <p:extLst>
              <p:ext uri="{D42A27DB-BD31-4B8C-83A1-F6EECF244321}">
                <p14:modId xmlns="" xmlns:p14="http://schemas.microsoft.com/office/powerpoint/2010/main" val="296647169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
        <p:nvSpPr>
          <p:cNvPr id="10" name="Curved Right Arrow 9"/>
          <p:cNvSpPr/>
          <p:nvPr/>
        </p:nvSpPr>
        <p:spPr>
          <a:xfrm rot="10800000">
            <a:off x="7818120" y="2996952"/>
            <a:ext cx="518160" cy="20627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 xmlns:p14="http://schemas.microsoft.com/office/powerpoint/2010/main" val="1730325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a:t>
            </a:r>
            <a:r>
              <a:rPr lang="en-IE" sz="1800" b="1" dirty="0" smtClean="0"/>
              <a:t>PCAP</a:t>
            </a:r>
            <a:endParaRPr lang="en-IE" sz="1800" b="1" dirty="0"/>
          </a:p>
          <a:p>
            <a:pPr lvl="1"/>
            <a:r>
              <a:rPr lang="en-IE" sz="1800" b="1" dirty="0" smtClean="0"/>
              <a:t>QAO</a:t>
            </a:r>
            <a:r>
              <a:rPr lang="en-IE" sz="1800" b="1" baseline="-25000" dirty="0" smtClean="0"/>
              <a:t>u3φ</a:t>
            </a:r>
            <a:r>
              <a:rPr lang="en-IE" sz="1800" b="1" dirty="0" smtClean="0"/>
              <a:t> </a:t>
            </a:r>
            <a:r>
              <a:rPr lang="en-IE" sz="1800" dirty="0"/>
              <a:t>=</a:t>
            </a:r>
            <a:r>
              <a:rPr lang="en-IE" sz="1800" b="1" dirty="0"/>
              <a:t> </a:t>
            </a:r>
            <a:r>
              <a:rPr lang="en-IE" sz="1800" b="1" dirty="0" smtClean="0"/>
              <a:t>100</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0</a:t>
            </a:r>
          </a:p>
          <a:p>
            <a:pPr lvl="1"/>
            <a:r>
              <a:rPr lang="en-IE" sz="1800" b="1" dirty="0" err="1"/>
              <a:t>QRTAG</a:t>
            </a:r>
            <a:r>
              <a:rPr lang="en-IE" sz="1800" b="1" baseline="-25000" dirty="0" err="1"/>
              <a:t>φ</a:t>
            </a:r>
            <a:r>
              <a:rPr lang="en-IE" sz="1800" b="1" dirty="0"/>
              <a:t> </a:t>
            </a:r>
            <a:r>
              <a:rPr lang="en-IE" sz="1800" dirty="0"/>
              <a:t>=</a:t>
            </a:r>
            <a:r>
              <a:rPr lang="en-IE" sz="1800" b="1" dirty="0"/>
              <a:t> 300</a:t>
            </a:r>
          </a:p>
          <a:p>
            <a:pPr lvl="1"/>
            <a:r>
              <a:rPr lang="en-IE" sz="1800" b="1" dirty="0"/>
              <a:t>b </a:t>
            </a:r>
            <a:r>
              <a:rPr lang="en-IE" sz="1800" dirty="0"/>
              <a:t>=</a:t>
            </a:r>
            <a:r>
              <a:rPr lang="en-IE" sz="1800" b="1" dirty="0"/>
              <a:t> 4, β </a:t>
            </a:r>
            <a:r>
              <a:rPr lang="en-IE" sz="1800" dirty="0"/>
              <a:t>=</a:t>
            </a:r>
            <a:r>
              <a:rPr lang="en-IE" sz="1800" b="1" dirty="0"/>
              <a:t> 0 (same as b </a:t>
            </a:r>
            <a:r>
              <a:rPr lang="en-IE" sz="1800" dirty="0"/>
              <a:t>=</a:t>
            </a:r>
            <a:r>
              <a:rPr lang="en-IE" sz="1800" b="1" dirty="0"/>
              <a:t> 3, β </a:t>
            </a:r>
            <a:r>
              <a:rPr lang="en-IE" sz="1800" dirty="0"/>
              <a:t>=</a:t>
            </a:r>
            <a:r>
              <a:rPr lang="en-IE" sz="1800" b="1" dirty="0"/>
              <a:t> 1)</a:t>
            </a:r>
          </a:p>
          <a:p>
            <a:pPr lvl="1"/>
            <a:r>
              <a:rPr lang="en-IE" sz="1800" b="1" dirty="0" err="1"/>
              <a:t>PIMB</a:t>
            </a:r>
            <a:r>
              <a:rPr lang="en-IE" sz="1800" b="1" baseline="-25000" dirty="0" err="1"/>
              <a:t>φ</a:t>
            </a:r>
            <a:r>
              <a:rPr lang="en-IE" sz="1800" b="1" dirty="0"/>
              <a:t> </a:t>
            </a:r>
            <a:r>
              <a:rPr lang="en-IE" sz="1800" dirty="0"/>
              <a:t>=</a:t>
            </a:r>
            <a:r>
              <a:rPr lang="en-IE" sz="1800" b="1" dirty="0"/>
              <a:t> P3</a:t>
            </a:r>
          </a:p>
          <a:p>
            <a:pPr lvl="1"/>
            <a:endParaRPr lang="en-IE" sz="1800" b="1" dirty="0" smtClean="0"/>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2028104917"/>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IE" sz="1100" b="0" i="0" u="none" strike="noStrike" dirty="0" smtClean="0">
                          <a:solidFill>
                            <a:srgbClr val="000000"/>
                          </a:solidFill>
                          <a:effectLst/>
                          <a:latin typeface="Calibri"/>
                        </a:rPr>
                        <a:t>PMEA=PCAP</a:t>
                      </a:r>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b"/>
                      <a:r>
                        <a:rPr lang="en-IE" sz="1100" b="0" i="0" u="none" strike="noStrike" dirty="0" smtClean="0">
                          <a:solidFill>
                            <a:schemeClr val="bg1"/>
                          </a:solidFill>
                          <a:effectLst/>
                          <a:latin typeface="Calibri"/>
                        </a:rPr>
                        <a:t>PIMB</a:t>
                      </a:r>
                      <a:endParaRPr lang="en-IE" sz="1100" b="0" i="0" u="none" strike="noStrike" dirty="0">
                        <a:solidFill>
                          <a:schemeClr val="bg1"/>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solidFill>
                  </a:tcPr>
                </a:tc>
              </a:tr>
              <a:tr h="200025">
                <a:tc>
                  <a:txBody>
                    <a:bodyPr/>
                    <a:lstStyle/>
                    <a:p>
                      <a:pPr algn="ctr" fontAlgn="ctr"/>
                      <a:r>
                        <a:rPr lang="en-IE" sz="1100" b="0" i="0" u="none" strike="noStrike" dirty="0" smtClean="0">
                          <a:solidFill>
                            <a:srgbClr val="FFFFFF"/>
                          </a:solidFill>
                          <a:effectLst/>
                          <a:latin typeface="Calibri"/>
                        </a:rPr>
                        <a:t>3</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solidFill>
                  </a:tcPr>
                </a:tc>
              </a:tr>
              <a:tr h="200025">
                <a:tc>
                  <a:txBody>
                    <a:bodyPr/>
                    <a:lstStyle/>
                    <a:p>
                      <a:pPr algn="ctr" fontAlgn="ctr"/>
                      <a:r>
                        <a:rPr lang="en-IE" sz="1100" b="0" i="0" u="none" strike="noStrike" dirty="0" smtClean="0">
                          <a:solidFill>
                            <a:srgbClr val="FFFFFF"/>
                          </a:solidFill>
                          <a:effectLst/>
                          <a:latin typeface="Calibri"/>
                        </a:rPr>
                        <a:t>2</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IE" sz="1100" b="0" i="0" u="none" strike="noStrike" dirty="0">
                          <a:solidFill>
                            <a:schemeClr val="bg1"/>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r>
              <a:tr h="200025">
                <a:tc>
                  <a:txBody>
                    <a:bodyPr/>
                    <a:lstStyle/>
                    <a:p>
                      <a:pPr algn="ctr" fontAlgn="ctr"/>
                      <a:r>
                        <a:rPr lang="en-IE" sz="1100" b="0" i="0" u="none" strike="noStrike" dirty="0" smtClean="0">
                          <a:solidFill>
                            <a:srgbClr val="FFFFFF"/>
                          </a:solidFill>
                          <a:effectLst/>
                          <a:latin typeface="Calibri"/>
                        </a:rPr>
                        <a:t>1</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C0504D"/>
                    </a:solidFill>
                  </a:tcPr>
                </a:tc>
              </a:tr>
              <a:tr h="200025">
                <a:tc>
                  <a:txBody>
                    <a:bodyPr/>
                    <a:lstStyle/>
                    <a:p>
                      <a:pPr algn="ctr" fontAlgn="ct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ctr" fontAlgn="ct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ctr" fontAlgn="ct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9" name="Diagram 8"/>
          <p:cNvGraphicFramePr/>
          <p:nvPr>
            <p:extLst>
              <p:ext uri="{D42A27DB-BD31-4B8C-83A1-F6EECF244321}">
                <p14:modId xmlns="" xmlns:p14="http://schemas.microsoft.com/office/powerpoint/2010/main" val="196809176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Tree>
    <p:extLst>
      <p:ext uri="{BB962C8B-B14F-4D97-AF65-F5344CB8AC3E}">
        <p14:creationId xmlns="" xmlns:p14="http://schemas.microsoft.com/office/powerpoint/2010/main" val="3663842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PFLOOR</a:t>
            </a:r>
          </a:p>
          <a:p>
            <a:pPr lvl="1"/>
            <a:r>
              <a:rPr lang="en-IE" sz="1800" b="1" dirty="0"/>
              <a:t>QAO</a:t>
            </a:r>
            <a:r>
              <a:rPr lang="en-IE" sz="1800" b="1" baseline="-25000" dirty="0"/>
              <a:t>u1φ</a:t>
            </a:r>
            <a:r>
              <a:rPr lang="en-IE" sz="1800" b="1" dirty="0"/>
              <a:t> </a:t>
            </a:r>
            <a:r>
              <a:rPr lang="en-IE" sz="1800" dirty="0"/>
              <a:t>=</a:t>
            </a:r>
            <a:r>
              <a:rPr lang="en-IE" sz="1800" b="1" dirty="0"/>
              <a:t> 100</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0</a:t>
            </a:r>
          </a:p>
          <a:p>
            <a:pPr lvl="1"/>
            <a:r>
              <a:rPr lang="en-IE" sz="1800" b="1" dirty="0" err="1"/>
              <a:t>QRTAG</a:t>
            </a:r>
            <a:r>
              <a:rPr lang="en-IE" sz="1800" b="1" baseline="-25000" dirty="0" err="1"/>
              <a:t>φ</a:t>
            </a:r>
            <a:r>
              <a:rPr lang="en-IE" sz="1800" b="1" dirty="0"/>
              <a:t> </a:t>
            </a:r>
            <a:r>
              <a:rPr lang="en-IE" sz="1800" dirty="0"/>
              <a:t>=</a:t>
            </a:r>
            <a:r>
              <a:rPr lang="en-IE" sz="1800" b="1" dirty="0"/>
              <a:t> </a:t>
            </a:r>
            <a:r>
              <a:rPr lang="en-IE" sz="1800" b="1" dirty="0" smtClean="0"/>
              <a:t>200</a:t>
            </a:r>
            <a:endParaRPr lang="en-IE" sz="1800" b="1" dirty="0"/>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698495633"/>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c>
                  <a:txBody>
                    <a:bodyPr/>
                    <a:lstStyle/>
                    <a:p>
                      <a:pPr algn="l" fontAlgn="b"/>
                      <a:r>
                        <a:rPr lang="en-IE" sz="1100" b="0" i="0" u="none" strike="noStrike" dirty="0" smtClean="0">
                          <a:solidFill>
                            <a:srgbClr val="000000"/>
                          </a:solidFill>
                          <a:effectLst/>
                          <a:latin typeface="Calibri"/>
                        </a:rPr>
                        <a:t>PMEA =</a:t>
                      </a:r>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100" b="0" i="0" u="none" strike="noStrike" dirty="0" smtClean="0">
                          <a:solidFill>
                            <a:srgbClr val="000000"/>
                          </a:solidFill>
                          <a:effectLst/>
                          <a:latin typeface="+mn-lt"/>
                        </a:rPr>
                        <a:t>PFLOOR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smtClean="0">
                          <a:solidFill>
                            <a:srgbClr val="FFFFFF"/>
                          </a:solidFill>
                          <a:effectLst/>
                          <a:latin typeface="Calibri"/>
                        </a:rPr>
                        <a:t>PMEA</a:t>
                      </a: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chemeClr val="bg1"/>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00025">
                <a:tc>
                  <a:txBody>
                    <a:bodyPr/>
                    <a:lstStyle/>
                    <a:p>
                      <a:pPr algn="ctr" fontAlgn="ctr"/>
                      <a:r>
                        <a:rPr lang="en-IE" sz="1100" b="0" i="0" u="none" strike="noStrike" dirty="0">
                          <a:solidFill>
                            <a:srgbClr val="FFFFFF"/>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ctr" fontAlgn="ctr"/>
                      <a:r>
                        <a:rPr lang="en-IE" sz="1100" b="0" i="0" u="none" strike="noStrike" dirty="0">
                          <a:solidFill>
                            <a:srgbClr val="FFFFFF"/>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r>
              <a:tr h="200025">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IE" sz="1100" b="0" i="0" u="none" strike="noStrike" dirty="0" smtClean="0">
                          <a:solidFill>
                            <a:srgbClr val="000000"/>
                          </a:solidFill>
                          <a:effectLst/>
                          <a:latin typeface="Calibri"/>
                        </a:rPr>
                        <a:t>QRTAG</a:t>
                      </a:r>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1">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1">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9" name="Diagram 8"/>
          <p:cNvGraphicFramePr/>
          <p:nvPr>
            <p:extLst>
              <p:ext uri="{D42A27DB-BD31-4B8C-83A1-F6EECF244321}">
                <p14:modId xmlns="" xmlns:p14="http://schemas.microsoft.com/office/powerpoint/2010/main" val="2597334426"/>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Tree>
    <p:extLst>
      <p:ext uri="{BB962C8B-B14F-4D97-AF65-F5344CB8AC3E}">
        <p14:creationId xmlns="" xmlns:p14="http://schemas.microsoft.com/office/powerpoint/2010/main" val="1376961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PFLOOR</a:t>
            </a:r>
          </a:p>
          <a:p>
            <a:pPr lvl="1"/>
            <a:r>
              <a:rPr lang="en-IE" sz="1800" b="1" dirty="0"/>
              <a:t>QAO</a:t>
            </a:r>
            <a:r>
              <a:rPr lang="en-IE" sz="1800" b="1" baseline="-25000" dirty="0"/>
              <a:t>u1φ</a:t>
            </a:r>
            <a:r>
              <a:rPr lang="en-IE" sz="1800" b="1" dirty="0"/>
              <a:t> </a:t>
            </a:r>
            <a:r>
              <a:rPr lang="en-IE" sz="1800" dirty="0"/>
              <a:t>=</a:t>
            </a:r>
            <a:r>
              <a:rPr lang="en-IE" sz="1800" b="1" dirty="0"/>
              <a:t> 100</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0</a:t>
            </a:r>
          </a:p>
          <a:p>
            <a:pPr lvl="1"/>
            <a:r>
              <a:rPr lang="en-IE" sz="1800" b="1" dirty="0" err="1"/>
              <a:t>QRTAG</a:t>
            </a:r>
            <a:r>
              <a:rPr lang="en-IE" sz="1800" b="1" baseline="-25000" dirty="0" err="1"/>
              <a:t>φ</a:t>
            </a:r>
            <a:r>
              <a:rPr lang="en-IE" sz="1800" b="1" dirty="0"/>
              <a:t> </a:t>
            </a:r>
            <a:r>
              <a:rPr lang="en-IE" sz="1800" dirty="0"/>
              <a:t>=</a:t>
            </a:r>
            <a:r>
              <a:rPr lang="en-IE" sz="1800" b="1" dirty="0"/>
              <a:t> 200</a:t>
            </a:r>
          </a:p>
          <a:p>
            <a:pPr lvl="1"/>
            <a:r>
              <a:rPr lang="en-IE" sz="1800" b="1" dirty="0"/>
              <a:t>b </a:t>
            </a:r>
            <a:r>
              <a:rPr lang="en-IE" sz="1800" dirty="0"/>
              <a:t>=</a:t>
            </a:r>
            <a:r>
              <a:rPr lang="en-IE" sz="1800" b="1" dirty="0"/>
              <a:t> 0, β </a:t>
            </a:r>
            <a:r>
              <a:rPr lang="en-IE" sz="1800" dirty="0"/>
              <a:t>=</a:t>
            </a:r>
            <a:r>
              <a:rPr lang="en-IE" sz="1800" b="1" dirty="0"/>
              <a:t> 0 (same as b </a:t>
            </a:r>
            <a:r>
              <a:rPr lang="en-IE" sz="1800" dirty="0"/>
              <a:t>=</a:t>
            </a:r>
            <a:r>
              <a:rPr lang="en-IE" sz="1800" b="1" dirty="0"/>
              <a:t> 1, β </a:t>
            </a:r>
            <a:r>
              <a:rPr lang="en-IE" sz="1800" dirty="0"/>
              <a:t>=</a:t>
            </a:r>
            <a:r>
              <a:rPr lang="en-IE" sz="1800" b="1" dirty="0"/>
              <a:t> 1)</a:t>
            </a:r>
          </a:p>
          <a:p>
            <a:pPr lvl="1"/>
            <a:endParaRPr lang="en-IE" sz="1800" b="1" dirty="0"/>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4144412902"/>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c>
                  <a:txBody>
                    <a:bodyPr/>
                    <a:lstStyle/>
                    <a:p>
                      <a:pPr algn="l" fontAlgn="b"/>
                      <a:r>
                        <a:rPr lang="en-IE" sz="1100" b="0" i="0" u="none" strike="noStrike" dirty="0" smtClean="0">
                          <a:solidFill>
                            <a:srgbClr val="000000"/>
                          </a:solidFill>
                          <a:effectLst/>
                          <a:latin typeface="Calibri"/>
                        </a:rPr>
                        <a:t>PMEA =</a:t>
                      </a:r>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100" b="0" i="0" u="none" strike="noStrike" dirty="0" smtClean="0">
                          <a:solidFill>
                            <a:srgbClr val="000000"/>
                          </a:solidFill>
                          <a:effectLst/>
                          <a:latin typeface="+mn-lt"/>
                        </a:rPr>
                        <a:t>PFLOOR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smtClean="0">
                          <a:solidFill>
                            <a:srgbClr val="FFFFFF"/>
                          </a:solidFill>
                          <a:effectLst/>
                          <a:latin typeface="Calibri"/>
                        </a:rPr>
                        <a:t>PMEA</a:t>
                      </a: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chemeClr val="bg1"/>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00025">
                <a:tc>
                  <a:txBody>
                    <a:bodyPr/>
                    <a:lstStyle/>
                    <a:p>
                      <a:pPr algn="ctr" fontAlgn="ctr"/>
                      <a:r>
                        <a:rPr lang="en-IE" sz="1100" b="0" i="0" u="none" strike="noStrike" dirty="0">
                          <a:solidFill>
                            <a:srgbClr val="FFFFFF"/>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ctr" fontAlgn="ctr"/>
                      <a:r>
                        <a:rPr lang="en-IE" sz="1100" b="0" i="0" u="none" strike="noStrike" dirty="0">
                          <a:solidFill>
                            <a:srgbClr val="FFFFFF"/>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r>
              <a:tr h="200025">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IE" sz="1100" b="0" i="0" u="none" strike="noStrike" dirty="0" smtClean="0">
                          <a:solidFill>
                            <a:srgbClr val="000000"/>
                          </a:solidFill>
                          <a:effectLst/>
                          <a:latin typeface="Calibri"/>
                        </a:rPr>
                        <a:t>QRTAG</a:t>
                      </a:r>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1">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1">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graphicFrame>
        <p:nvGraphicFramePr>
          <p:cNvPr id="9" name="Diagram 8"/>
          <p:cNvGraphicFramePr/>
          <p:nvPr>
            <p:extLst>
              <p:ext uri="{D42A27DB-BD31-4B8C-83A1-F6EECF244321}">
                <p14:modId xmlns="" xmlns:p14="http://schemas.microsoft.com/office/powerpoint/2010/main" val="184538481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
        <p:nvSpPr>
          <p:cNvPr id="10" name="Curved Right Arrow 9"/>
          <p:cNvSpPr/>
          <p:nvPr/>
        </p:nvSpPr>
        <p:spPr>
          <a:xfrm rot="10800000">
            <a:off x="7818120" y="4038600"/>
            <a:ext cx="518160" cy="117348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 xmlns:p14="http://schemas.microsoft.com/office/powerpoint/2010/main" val="241173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PFLOOR</a:t>
            </a:r>
          </a:p>
          <a:p>
            <a:pPr lvl="1"/>
            <a:r>
              <a:rPr lang="en-IE" sz="1800" b="1" dirty="0"/>
              <a:t>QAO</a:t>
            </a:r>
            <a:r>
              <a:rPr lang="en-IE" sz="1800" b="1" baseline="-25000" dirty="0"/>
              <a:t>u1φ</a:t>
            </a:r>
            <a:r>
              <a:rPr lang="en-IE" sz="1800" b="1" dirty="0"/>
              <a:t> </a:t>
            </a:r>
            <a:r>
              <a:rPr lang="en-IE" sz="1800" dirty="0"/>
              <a:t>=</a:t>
            </a:r>
            <a:r>
              <a:rPr lang="en-IE" sz="1800" b="1" dirty="0"/>
              <a:t> 100</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0</a:t>
            </a:r>
          </a:p>
          <a:p>
            <a:pPr lvl="1"/>
            <a:r>
              <a:rPr lang="en-IE" sz="1800" b="1" dirty="0" err="1"/>
              <a:t>QRTAG</a:t>
            </a:r>
            <a:r>
              <a:rPr lang="en-IE" sz="1800" b="1" baseline="-25000" dirty="0" err="1"/>
              <a:t>φ</a:t>
            </a:r>
            <a:r>
              <a:rPr lang="en-IE" sz="1800" b="1" dirty="0"/>
              <a:t> </a:t>
            </a:r>
            <a:r>
              <a:rPr lang="en-IE" sz="1800" dirty="0"/>
              <a:t>=</a:t>
            </a:r>
            <a:r>
              <a:rPr lang="en-IE" sz="1800" b="1" dirty="0"/>
              <a:t> 200</a:t>
            </a:r>
          </a:p>
          <a:p>
            <a:pPr lvl="1"/>
            <a:r>
              <a:rPr lang="en-IE" sz="1800" b="1" dirty="0"/>
              <a:t>b </a:t>
            </a:r>
            <a:r>
              <a:rPr lang="en-IE" sz="1800" dirty="0"/>
              <a:t>=</a:t>
            </a:r>
            <a:r>
              <a:rPr lang="en-IE" sz="1800" b="1" dirty="0"/>
              <a:t> 0, β </a:t>
            </a:r>
            <a:r>
              <a:rPr lang="en-IE" sz="1800" dirty="0"/>
              <a:t>=</a:t>
            </a:r>
            <a:r>
              <a:rPr lang="en-IE" sz="1800" b="1" dirty="0"/>
              <a:t> 0 (same as b </a:t>
            </a:r>
            <a:r>
              <a:rPr lang="en-IE" sz="1800" dirty="0"/>
              <a:t>=</a:t>
            </a:r>
            <a:r>
              <a:rPr lang="en-IE" sz="1800" b="1" dirty="0"/>
              <a:t> 1, β </a:t>
            </a:r>
            <a:r>
              <a:rPr lang="en-IE" sz="1800" dirty="0"/>
              <a:t>=</a:t>
            </a:r>
            <a:r>
              <a:rPr lang="en-IE" sz="1800" b="1" dirty="0"/>
              <a:t> 1)</a:t>
            </a:r>
          </a:p>
          <a:p>
            <a:pPr lvl="1"/>
            <a:r>
              <a:rPr lang="en-IE" sz="1800" b="1" dirty="0" err="1"/>
              <a:t>PIMB</a:t>
            </a:r>
            <a:r>
              <a:rPr lang="en-IE" sz="1800" b="1" baseline="-25000" dirty="0" err="1"/>
              <a:t>φ</a:t>
            </a:r>
            <a:r>
              <a:rPr lang="en-IE" sz="1800" b="1" dirty="0"/>
              <a:t> </a:t>
            </a:r>
            <a:r>
              <a:rPr lang="en-IE" sz="1800" dirty="0"/>
              <a:t>=</a:t>
            </a:r>
            <a:r>
              <a:rPr lang="en-IE" sz="1800" b="1" dirty="0"/>
              <a:t> P1</a:t>
            </a:r>
          </a:p>
          <a:p>
            <a:pPr lvl="1"/>
            <a:endParaRPr lang="en-IE" sz="1800" b="1" dirty="0"/>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3691742672"/>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c>
                  <a:txBody>
                    <a:bodyPr/>
                    <a:lstStyle/>
                    <a:p>
                      <a:pPr algn="l" fontAlgn="b"/>
                      <a:r>
                        <a:rPr lang="en-IE" sz="1100" b="0" i="0" u="none" strike="noStrike" dirty="0" smtClean="0">
                          <a:solidFill>
                            <a:srgbClr val="000000"/>
                          </a:solidFill>
                          <a:effectLst/>
                          <a:latin typeface="Calibri"/>
                        </a:rPr>
                        <a:t>PMEA =</a:t>
                      </a:r>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100" b="0" i="0" u="none" strike="noStrike" dirty="0" smtClean="0">
                          <a:solidFill>
                            <a:srgbClr val="000000"/>
                          </a:solidFill>
                          <a:effectLst/>
                          <a:latin typeface="+mn-lt"/>
                        </a:rPr>
                        <a:t>PFLOOR</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smtClean="0">
                          <a:solidFill>
                            <a:srgbClr val="FFFFFF"/>
                          </a:solidFill>
                          <a:effectLst/>
                          <a:latin typeface="Calibri"/>
                        </a:rPr>
                        <a:t>PMEA</a:t>
                      </a: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chemeClr val="bg1"/>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ctr" fontAlgn="ctr"/>
                      <a:r>
                        <a:rPr lang="en-IE" sz="1100" b="0" i="0" u="none" strike="noStrike" dirty="0">
                          <a:solidFill>
                            <a:srgbClr val="FFFFFF"/>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b"/>
                      <a:r>
                        <a:rPr lang="en-IE" sz="1100" b="0" i="0" u="none" strike="noStrike" dirty="0">
                          <a:solidFill>
                            <a:srgbClr val="000000"/>
                          </a:solidFill>
                          <a:effectLst/>
                          <a:latin typeface="Calibri"/>
                        </a:rPr>
                        <a:t> </a:t>
                      </a:r>
                      <a:endParaRPr lang="en-IE" sz="1100" b="0" i="0" u="none" strike="noStrike" dirty="0">
                        <a:solidFill>
                          <a:schemeClr val="bg1"/>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00025">
                <a:tc>
                  <a:txBody>
                    <a:bodyPr/>
                    <a:lstStyle/>
                    <a:p>
                      <a:pPr algn="ctr" fontAlgn="ctr"/>
                      <a:r>
                        <a:rPr lang="en-IE" sz="1100" b="0" i="0" u="none" strike="noStrike" dirty="0">
                          <a:solidFill>
                            <a:srgbClr val="FFFFFF"/>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90500">
                <a:tc>
                  <a:txBody>
                    <a:bodyPr/>
                    <a:lstStyle/>
                    <a:p>
                      <a:pPr algn="ctr" fontAlgn="ctr"/>
                      <a:r>
                        <a:rPr lang="en-IE" sz="1100" b="0" i="0" u="none" strike="noStrike" dirty="0">
                          <a:solidFill>
                            <a:srgbClr val="FFFFFF"/>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solidFill>
                  </a:tcPr>
                </a:tc>
              </a:tr>
              <a:tr h="200025">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smtClean="0">
                          <a:solidFill>
                            <a:schemeClr val="bg1"/>
                          </a:solidFill>
                          <a:effectLst/>
                          <a:latin typeface="+mn-lt"/>
                        </a:rPr>
                        <a:t>PIMB</a:t>
                      </a:r>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1"/>
                    </a:solid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9" name="Diagram 8"/>
          <p:cNvGraphicFramePr/>
          <p:nvPr>
            <p:extLst>
              <p:ext uri="{D42A27DB-BD31-4B8C-83A1-F6EECF244321}">
                <p14:modId xmlns="" xmlns:p14="http://schemas.microsoft.com/office/powerpoint/2010/main" val="356935951"/>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Tree>
    <p:extLst>
      <p:ext uri="{BB962C8B-B14F-4D97-AF65-F5344CB8AC3E}">
        <p14:creationId xmlns="" xmlns:p14="http://schemas.microsoft.com/office/powerpoint/2010/main" val="2472736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 xmlns:p14="http://schemas.microsoft.com/office/powerpoint/2010/main" val="1170541195"/>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fontScale="70000" lnSpcReduction="20000"/>
          </a:bodyPr>
          <a:lstStyle/>
          <a:p>
            <a:r>
              <a:rPr lang="en-IE" dirty="0" smtClean="0"/>
              <a:t>Current drafting assumes </a:t>
            </a:r>
            <a:r>
              <a:rPr lang="en-IE" dirty="0"/>
              <a:t>QPAR &gt; </a:t>
            </a:r>
            <a:r>
              <a:rPr lang="en-IE" dirty="0" smtClean="0"/>
              <a:t>0;</a:t>
            </a:r>
          </a:p>
          <a:p>
            <a:r>
              <a:rPr lang="en-IE" dirty="0" smtClean="0"/>
              <a:t>As a </a:t>
            </a:r>
            <a:r>
              <a:rPr lang="en-IE" dirty="0"/>
              <a:t>parameter which states over what absolute volume of balancing market accepted bids/offers will we create the volume weighted average price, no need for it ever to be </a:t>
            </a:r>
            <a:r>
              <a:rPr lang="en-IE" dirty="0" smtClean="0"/>
              <a:t>negative;</a:t>
            </a:r>
          </a:p>
          <a:p>
            <a:r>
              <a:rPr lang="en-IE" dirty="0" smtClean="0"/>
              <a:t>But there is a mathematical </a:t>
            </a:r>
            <a:r>
              <a:rPr lang="en-IE" dirty="0"/>
              <a:t>possibility that </a:t>
            </a:r>
            <a:r>
              <a:rPr lang="en-IE" dirty="0" smtClean="0"/>
              <a:t>if </a:t>
            </a:r>
            <a:r>
              <a:rPr lang="en-IE" dirty="0"/>
              <a:t>QPAR were to be a negative number </a:t>
            </a:r>
            <a:r>
              <a:rPr lang="en-IE" dirty="0" smtClean="0"/>
              <a:t>then there could be more than one unique answer, for example with QNIV </a:t>
            </a:r>
            <a:r>
              <a:rPr lang="en-IE" dirty="0"/>
              <a:t>= </a:t>
            </a:r>
            <a:r>
              <a:rPr lang="en-IE" dirty="0" smtClean="0"/>
              <a:t>5 and QPAR </a:t>
            </a:r>
            <a:r>
              <a:rPr lang="en-IE" dirty="0"/>
              <a:t>= -</a:t>
            </a:r>
            <a:r>
              <a:rPr lang="en-IE" dirty="0" smtClean="0"/>
              <a:t>6:</a:t>
            </a:r>
            <a:endParaRPr lang="en-IE" dirty="0"/>
          </a:p>
          <a:p>
            <a:pPr lvl="1"/>
            <a:r>
              <a:rPr lang="en-IE" dirty="0" smtClean="0"/>
              <a:t>(Clause </a:t>
            </a:r>
            <a:r>
              <a:rPr lang="en-IE" dirty="0"/>
              <a:t>11) If -QPAR &lt;= QNIV &lt;= </a:t>
            </a:r>
            <a:r>
              <a:rPr lang="en-IE" dirty="0" smtClean="0"/>
              <a:t>QPAR:</a:t>
            </a:r>
            <a:endParaRPr lang="en-IE" dirty="0"/>
          </a:p>
          <a:p>
            <a:pPr lvl="2"/>
            <a:r>
              <a:rPr lang="en-IE" dirty="0" smtClean="0">
                <a:solidFill>
                  <a:srgbClr val="FF0000"/>
                </a:solidFill>
              </a:rPr>
              <a:t>- </a:t>
            </a:r>
            <a:r>
              <a:rPr lang="en-IE" dirty="0">
                <a:solidFill>
                  <a:srgbClr val="FF0000"/>
                </a:solidFill>
              </a:rPr>
              <a:t>(-6) &lt;= 5 &lt;= 6, 6 &lt;= 5 &lt;= 6, false so “If” statement fails;</a:t>
            </a:r>
          </a:p>
          <a:p>
            <a:pPr lvl="1"/>
            <a:r>
              <a:rPr lang="en-IE" dirty="0" smtClean="0"/>
              <a:t>(</a:t>
            </a:r>
            <a:r>
              <a:rPr lang="en-IE" dirty="0"/>
              <a:t>Clause 12) If QNIV  &gt; </a:t>
            </a:r>
            <a:r>
              <a:rPr lang="en-IE" dirty="0" smtClean="0"/>
              <a:t>QPAR:</a:t>
            </a:r>
            <a:endParaRPr lang="en-IE" dirty="0"/>
          </a:p>
          <a:p>
            <a:pPr lvl="2"/>
            <a:r>
              <a:rPr lang="en-IE" dirty="0" smtClean="0">
                <a:solidFill>
                  <a:srgbClr val="00B050"/>
                </a:solidFill>
              </a:rPr>
              <a:t>5 </a:t>
            </a:r>
            <a:r>
              <a:rPr lang="en-IE" dirty="0">
                <a:solidFill>
                  <a:srgbClr val="00B050"/>
                </a:solidFill>
              </a:rPr>
              <a:t>&gt; -6, true so “If” statement passes;</a:t>
            </a:r>
          </a:p>
          <a:p>
            <a:pPr lvl="1"/>
            <a:r>
              <a:rPr lang="en-IE" dirty="0" smtClean="0"/>
              <a:t>(</a:t>
            </a:r>
            <a:r>
              <a:rPr lang="en-IE" dirty="0"/>
              <a:t>Clause 13) If QNIV &lt; - </a:t>
            </a:r>
            <a:r>
              <a:rPr lang="en-IE" dirty="0" smtClean="0"/>
              <a:t>QPAR:</a:t>
            </a:r>
            <a:endParaRPr lang="en-IE" dirty="0"/>
          </a:p>
          <a:p>
            <a:pPr lvl="2"/>
            <a:r>
              <a:rPr lang="en-IE" dirty="0" smtClean="0">
                <a:solidFill>
                  <a:srgbClr val="00B050"/>
                </a:solidFill>
              </a:rPr>
              <a:t>5 </a:t>
            </a:r>
            <a:r>
              <a:rPr lang="en-IE" dirty="0">
                <a:solidFill>
                  <a:srgbClr val="00B050"/>
                </a:solidFill>
              </a:rPr>
              <a:t>&lt; - (-6), 5 &lt; 6, true so “If” statement passes.</a:t>
            </a:r>
          </a:p>
          <a:p>
            <a:r>
              <a:rPr lang="en-IE" dirty="0" smtClean="0"/>
              <a:t>While it is not expected to happen in reality, this modification is being proposed to ensure that is unambiguously understood to be the case and </a:t>
            </a:r>
            <a:r>
              <a:rPr lang="en-IE" dirty="0"/>
              <a:t>also to ensure compliance for certification </a:t>
            </a:r>
            <a:r>
              <a:rPr lang="en-IE"/>
              <a:t>purposes </a:t>
            </a:r>
            <a:r>
              <a:rPr lang="en-IE" smtClean="0"/>
              <a:t>by </a:t>
            </a:r>
            <a:r>
              <a:rPr lang="en-IE" dirty="0" smtClean="0"/>
              <a:t>making it explicit that QPAR &gt; 0 is expected.</a:t>
            </a:r>
            <a:endParaRPr lang="en-IE" dirty="0"/>
          </a:p>
        </p:txBody>
      </p:sp>
    </p:spTree>
    <p:extLst>
      <p:ext uri="{BB962C8B-B14F-4D97-AF65-F5344CB8AC3E}">
        <p14:creationId xmlns="" xmlns:p14="http://schemas.microsoft.com/office/powerpoint/2010/main" val="2664271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 xmlns:p14="http://schemas.microsoft.com/office/powerpoint/2010/main" val="205455449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5"/>
          <p:cNvSpPr>
            <a:spLocks noGrp="1"/>
          </p:cNvSpPr>
          <p:nvPr>
            <p:ph idx="1"/>
          </p:nvPr>
        </p:nvSpPr>
        <p:spPr>
          <a:xfrm>
            <a:off x="457200" y="1600200"/>
            <a:ext cx="8229600" cy="4525963"/>
          </a:xfrm>
        </p:spPr>
        <p:txBody>
          <a:bodyPr>
            <a:normAutofit fontScale="85000" lnSpcReduction="20000"/>
          </a:bodyPr>
          <a:lstStyle/>
          <a:p>
            <a:r>
              <a:rPr lang="en-IE" dirty="0" smtClean="0"/>
              <a:t>The change in the language ensures that there is no potential for multiple solutions, leaving only the possibility for a single unique solution:</a:t>
            </a:r>
          </a:p>
          <a:p>
            <a:pPr lvl="1"/>
            <a:r>
              <a:rPr lang="en-IE" dirty="0"/>
              <a:t>The previous style of language to </a:t>
            </a:r>
            <a:r>
              <a:rPr lang="en-IE" dirty="0" smtClean="0"/>
              <a:t>set the value of TNIV would have </a:t>
            </a:r>
            <a:r>
              <a:rPr lang="en-IE" dirty="0"/>
              <a:t>resulted in </a:t>
            </a:r>
            <a:r>
              <a:rPr lang="en-IE" dirty="0" smtClean="0"/>
              <a:t>situations where multiple </a:t>
            </a:r>
            <a:r>
              <a:rPr lang="en-IE" dirty="0"/>
              <a:t>solutions </a:t>
            </a:r>
            <a:r>
              <a:rPr lang="en-IE" dirty="0" smtClean="0"/>
              <a:t>are possible due to overlapping ranges, </a:t>
            </a:r>
            <a:r>
              <a:rPr lang="en-IE" dirty="0"/>
              <a:t>for example if the action b was the first Accepted Offer in the ranked set, then the last Accepted Bid in the ranked set would meet conditions for having a rank between 1 to M, and having a rank between M to b-1, which means it would be required to have two different values for </a:t>
            </a:r>
            <a:r>
              <a:rPr lang="en-IE" dirty="0" smtClean="0"/>
              <a:t>TNIV;</a:t>
            </a:r>
            <a:endParaRPr lang="en-IE" dirty="0"/>
          </a:p>
          <a:p>
            <a:pPr lvl="1"/>
            <a:r>
              <a:rPr lang="en-IE" dirty="0" smtClean="0"/>
              <a:t>The intention, which is reflected in the proposed wording, was to set the value of TNIV to potentially different levels for:</a:t>
            </a:r>
          </a:p>
          <a:p>
            <a:pPr lvl="2"/>
            <a:r>
              <a:rPr lang="en-IE" dirty="0"/>
              <a:t>A</a:t>
            </a:r>
            <a:r>
              <a:rPr lang="en-IE" dirty="0" smtClean="0"/>
              <a:t>ll BOAs in the direction opposite to the NIV;</a:t>
            </a:r>
          </a:p>
          <a:p>
            <a:pPr lvl="2"/>
            <a:r>
              <a:rPr lang="en-IE" dirty="0"/>
              <a:t>A</a:t>
            </a:r>
            <a:r>
              <a:rPr lang="en-IE" dirty="0" smtClean="0"/>
              <a:t>ll BOAs before that determined to have rank b;</a:t>
            </a:r>
          </a:p>
          <a:p>
            <a:pPr lvl="2"/>
            <a:r>
              <a:rPr lang="en-IE" dirty="0" smtClean="0"/>
              <a:t>All </a:t>
            </a:r>
            <a:r>
              <a:rPr lang="en-IE" dirty="0"/>
              <a:t>BOAs </a:t>
            </a:r>
            <a:r>
              <a:rPr lang="en-IE" dirty="0" smtClean="0"/>
              <a:t>after that </a:t>
            </a:r>
            <a:r>
              <a:rPr lang="en-IE" dirty="0"/>
              <a:t>determined </a:t>
            </a:r>
            <a:r>
              <a:rPr lang="en-IE" dirty="0" smtClean="0"/>
              <a:t>to have rank b;</a:t>
            </a:r>
          </a:p>
          <a:p>
            <a:pPr lvl="2"/>
            <a:r>
              <a:rPr lang="en-IE" dirty="0" smtClean="0"/>
              <a:t>BOA with rank b.</a:t>
            </a:r>
          </a:p>
        </p:txBody>
      </p:sp>
    </p:spTree>
    <p:extLst>
      <p:ext uri="{BB962C8B-B14F-4D97-AF65-F5344CB8AC3E}">
        <p14:creationId xmlns="" xmlns:p14="http://schemas.microsoft.com/office/powerpoint/2010/main" val="884214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P5</a:t>
            </a:r>
          </a:p>
          <a:p>
            <a:pPr lvl="1"/>
            <a:r>
              <a:rPr lang="en-IE" sz="1800" b="1" dirty="0"/>
              <a:t>QAO</a:t>
            </a:r>
            <a:r>
              <a:rPr lang="en-IE" sz="1800" b="1" baseline="-25000" dirty="0"/>
              <a:t>u5φ</a:t>
            </a:r>
            <a:r>
              <a:rPr lang="en-IE" sz="1800" b="1" dirty="0"/>
              <a:t> </a:t>
            </a:r>
            <a:r>
              <a:rPr lang="en-IE" sz="1800" dirty="0"/>
              <a:t>=</a:t>
            </a:r>
            <a:r>
              <a:rPr lang="en-IE" sz="1800" b="1" dirty="0"/>
              <a:t> 100 </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200</a:t>
            </a:r>
          </a:p>
          <a:p>
            <a:pPr lvl="1"/>
            <a:r>
              <a:rPr lang="en-IE" sz="1800" b="1" dirty="0" err="1"/>
              <a:t>QRTAG</a:t>
            </a:r>
            <a:r>
              <a:rPr lang="en-IE" sz="1800" b="1" baseline="-25000" dirty="0" err="1"/>
              <a:t>φ</a:t>
            </a:r>
            <a:r>
              <a:rPr lang="en-IE" sz="1800" b="1" dirty="0"/>
              <a:t> </a:t>
            </a:r>
            <a:r>
              <a:rPr lang="en-IE" sz="1800" dirty="0"/>
              <a:t>=</a:t>
            </a:r>
            <a:r>
              <a:rPr lang="en-IE" sz="1800" b="1" dirty="0"/>
              <a:t> 50</a:t>
            </a:r>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3904892691"/>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r>
              <a:tr h="200025">
                <a:tc>
                  <a:txBody>
                    <a:bodyPr/>
                    <a:lstStyle/>
                    <a:p>
                      <a:pPr algn="ctr" fontAlgn="ctr"/>
                      <a:r>
                        <a:rPr lang="en-IE" sz="1100" b="0" i="0" u="none" strike="noStrike" dirty="0">
                          <a:solidFill>
                            <a:srgbClr val="FFFFFF"/>
                          </a:solidFill>
                          <a:effectLst/>
                          <a:latin typeface="Calibri"/>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dirty="0" smtClean="0">
                          <a:solidFill>
                            <a:srgbClr val="FFFFFF"/>
                          </a:solidFill>
                          <a:effectLst/>
                          <a:latin typeface="Calibri"/>
                        </a:rPr>
                        <a:t>PMEA</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solidFill>
                  </a:tcPr>
                </a:tc>
              </a:tr>
              <a:tr h="200025">
                <a:tc>
                  <a:txBody>
                    <a:bodyPr/>
                    <a:lstStyle/>
                    <a:p>
                      <a:pPr algn="ctr" fontAlgn="ctr"/>
                      <a:r>
                        <a:rPr lang="en-IE" sz="1100" b="0" i="0" u="none" strike="noStrike" dirty="0">
                          <a:solidFill>
                            <a:srgbClr val="FFFFFF"/>
                          </a:solidFill>
                          <a:effectLst/>
                          <a:latin typeface="Calibri"/>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chemeClr val="bg1"/>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r>
              <a:tr h="200025">
                <a:tc>
                  <a:txBody>
                    <a:bodyPr/>
                    <a:lstStyle/>
                    <a:p>
                      <a:pPr algn="ctr" fontAlgn="ctr"/>
                      <a:r>
                        <a:rPr lang="en-IE" sz="1100" b="0" i="0" u="none" strike="noStrike" dirty="0">
                          <a:solidFill>
                            <a:srgbClr val="FFFFFF"/>
                          </a:solidFill>
                          <a:effectLst/>
                          <a:latin typeface="Calibri"/>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r>
              <a:tr h="200025">
                <a:tc>
                  <a:txBody>
                    <a:bodyPr/>
                    <a:lstStyle/>
                    <a:p>
                      <a:pPr algn="ctr" fontAlgn="ctr"/>
                      <a:r>
                        <a:rPr lang="en-IE" sz="1100" b="0" i="0" u="none" strike="noStrike" dirty="0">
                          <a:solidFill>
                            <a:srgbClr val="FFFFFF"/>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00025">
                <a:tc>
                  <a:txBody>
                    <a:bodyPr/>
                    <a:lstStyle/>
                    <a:p>
                      <a:pPr algn="ctr" fontAlgn="ctr"/>
                      <a:r>
                        <a:rPr lang="en-IE" sz="1100" b="0" i="0" u="none" strike="noStrike" dirty="0">
                          <a:solidFill>
                            <a:srgbClr val="FFFFFF"/>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ctr" fontAlgn="ctr"/>
                      <a:r>
                        <a:rPr lang="en-IE" sz="1100" b="0" i="0" u="none" strike="noStrike" dirty="0">
                          <a:solidFill>
                            <a:srgbClr val="FFFFFF"/>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r>
              <a:tr h="200025">
                <a:tc>
                  <a:txBody>
                    <a:bodyPr/>
                    <a:lstStyle/>
                    <a:p>
                      <a:pPr marL="0" algn="l" defTabSz="914400" rtl="0" eaLnBrk="1" fontAlgn="b" latinLnBrk="0" hangingPunct="1"/>
                      <a:r>
                        <a:rPr lang="en-IE" sz="1100" b="0" i="0" u="none" strike="noStrike" kern="1200" dirty="0">
                          <a:solidFill>
                            <a:srgbClr val="000000"/>
                          </a:solidFill>
                          <a:effectLst/>
                          <a:latin typeface="Calibri"/>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en-IE" sz="1100" b="0" i="0" u="none" strike="noStrike" kern="1200" dirty="0">
                          <a:solidFill>
                            <a:srgbClr val="000000"/>
                          </a:solidFill>
                          <a:effectLst/>
                          <a:latin typeface="Calibri"/>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en-IE" sz="1100" b="0" i="0" u="none" strike="noStrike" kern="1200" dirty="0">
                          <a:solidFill>
                            <a:srgbClr val="000000"/>
                          </a:solidFill>
                          <a:effectLst/>
                          <a:latin typeface="Calibri"/>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IE" sz="1100" b="0" i="0" u="none" strike="noStrike" dirty="0" smtClean="0">
                          <a:solidFill>
                            <a:srgbClr val="000000"/>
                          </a:solidFill>
                          <a:effectLst/>
                          <a:latin typeface="Calibri"/>
                        </a:rPr>
                        <a:t>QRTAG</a:t>
                      </a:r>
                      <a:endParaRPr lang="en-IE"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9" name="Diagram 8"/>
          <p:cNvGraphicFramePr/>
          <p:nvPr>
            <p:extLst>
              <p:ext uri="{D42A27DB-BD31-4B8C-83A1-F6EECF244321}">
                <p14:modId xmlns="" xmlns:p14="http://schemas.microsoft.com/office/powerpoint/2010/main" val="831667364"/>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Tree>
    <p:extLst>
      <p:ext uri="{BB962C8B-B14F-4D97-AF65-F5344CB8AC3E}">
        <p14:creationId xmlns="" xmlns:p14="http://schemas.microsoft.com/office/powerpoint/2010/main" val="666693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P5</a:t>
            </a:r>
          </a:p>
          <a:p>
            <a:pPr lvl="1"/>
            <a:r>
              <a:rPr lang="en-IE" sz="1800" b="1" dirty="0"/>
              <a:t>QAO</a:t>
            </a:r>
            <a:r>
              <a:rPr lang="en-IE" sz="1800" b="1" baseline="-25000" dirty="0"/>
              <a:t>u5φ</a:t>
            </a:r>
            <a:r>
              <a:rPr lang="en-IE" sz="1800" b="1" dirty="0"/>
              <a:t> </a:t>
            </a:r>
            <a:r>
              <a:rPr lang="en-IE" sz="1800" dirty="0"/>
              <a:t>=</a:t>
            </a:r>
            <a:r>
              <a:rPr lang="en-IE" sz="1800" b="1" dirty="0"/>
              <a:t> 100 </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200</a:t>
            </a:r>
          </a:p>
          <a:p>
            <a:pPr lvl="1"/>
            <a:r>
              <a:rPr lang="en-IE" sz="1800" b="1" dirty="0" err="1"/>
              <a:t>QRTAG</a:t>
            </a:r>
            <a:r>
              <a:rPr lang="en-IE" sz="1800" b="1" baseline="-25000" dirty="0" err="1"/>
              <a:t>φ</a:t>
            </a:r>
            <a:r>
              <a:rPr lang="en-IE" sz="1800" b="1" dirty="0"/>
              <a:t> </a:t>
            </a:r>
            <a:r>
              <a:rPr lang="en-IE" sz="1800" dirty="0"/>
              <a:t>=</a:t>
            </a:r>
            <a:r>
              <a:rPr lang="en-IE" sz="1800" b="1" dirty="0"/>
              <a:t> 50</a:t>
            </a:r>
          </a:p>
          <a:p>
            <a:pPr lvl="1"/>
            <a:r>
              <a:rPr lang="en-IE" sz="1800" b="1" dirty="0"/>
              <a:t>b </a:t>
            </a:r>
            <a:r>
              <a:rPr lang="en-IE" sz="1800" dirty="0"/>
              <a:t>=</a:t>
            </a:r>
            <a:r>
              <a:rPr lang="en-IE" sz="1800" b="1" dirty="0"/>
              <a:t> 5, β </a:t>
            </a:r>
            <a:r>
              <a:rPr lang="en-IE" sz="1800" dirty="0"/>
              <a:t>=</a:t>
            </a:r>
            <a:r>
              <a:rPr lang="en-IE" sz="1800" b="1" dirty="0"/>
              <a:t> 0.5</a:t>
            </a:r>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2790787525"/>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r>
              <a:tr h="200025">
                <a:tc>
                  <a:txBody>
                    <a:bodyPr/>
                    <a:lstStyle/>
                    <a:p>
                      <a:pPr algn="ctr" fontAlgn="ctr"/>
                      <a:r>
                        <a:rPr lang="en-IE" sz="1100" b="0" i="0" u="none" strike="noStrike" dirty="0">
                          <a:solidFill>
                            <a:srgbClr val="FFFFFF"/>
                          </a:solidFill>
                          <a:effectLst/>
                          <a:latin typeface="Calibri"/>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dirty="0" smtClean="0">
                          <a:solidFill>
                            <a:srgbClr val="FFFFFF"/>
                          </a:solidFill>
                          <a:effectLst/>
                          <a:latin typeface="Calibri"/>
                        </a:rPr>
                        <a:t>PMEA</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solidFill>
                  </a:tcPr>
                </a:tc>
              </a:tr>
              <a:tr h="200025">
                <a:tc>
                  <a:txBody>
                    <a:bodyPr/>
                    <a:lstStyle/>
                    <a:p>
                      <a:pPr algn="ctr" fontAlgn="ctr"/>
                      <a:r>
                        <a:rPr lang="en-IE" sz="1100" b="0" i="0" u="none" strike="noStrike" dirty="0">
                          <a:solidFill>
                            <a:srgbClr val="FFFFFF"/>
                          </a:solidFill>
                          <a:effectLst/>
                          <a:latin typeface="Calibri"/>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chemeClr val="bg1"/>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r>
              <a:tr h="200025">
                <a:tc>
                  <a:txBody>
                    <a:bodyPr/>
                    <a:lstStyle/>
                    <a:p>
                      <a:pPr algn="ctr" fontAlgn="ctr"/>
                      <a:r>
                        <a:rPr lang="en-IE" sz="1100" b="0" i="0" u="none" strike="noStrike" dirty="0">
                          <a:solidFill>
                            <a:srgbClr val="FFFFFF"/>
                          </a:solidFill>
                          <a:effectLst/>
                          <a:latin typeface="Calibri"/>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r>
              <a:tr h="200025">
                <a:tc>
                  <a:txBody>
                    <a:bodyPr/>
                    <a:lstStyle/>
                    <a:p>
                      <a:pPr algn="ctr" fontAlgn="ctr"/>
                      <a:r>
                        <a:rPr lang="en-IE" sz="1100" b="0" i="0" u="none" strike="noStrike" dirty="0">
                          <a:solidFill>
                            <a:srgbClr val="FFFFFF"/>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00025">
                <a:tc>
                  <a:txBody>
                    <a:bodyPr/>
                    <a:lstStyle/>
                    <a:p>
                      <a:pPr algn="ctr" fontAlgn="ctr"/>
                      <a:r>
                        <a:rPr lang="en-IE" sz="1100" b="0" i="0" u="none" strike="noStrike" dirty="0">
                          <a:solidFill>
                            <a:srgbClr val="FFFFFF"/>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ctr" fontAlgn="ctr"/>
                      <a:r>
                        <a:rPr lang="en-IE" sz="1100" b="0" i="0" u="none" strike="noStrike" dirty="0">
                          <a:solidFill>
                            <a:srgbClr val="FFFFFF"/>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r>
              <a:tr h="200025">
                <a:tc>
                  <a:txBody>
                    <a:bodyPr/>
                    <a:lstStyle/>
                    <a:p>
                      <a:pPr marL="0" algn="l" defTabSz="914400" rtl="0" eaLnBrk="1" fontAlgn="b" latinLnBrk="0" hangingPunct="1"/>
                      <a:r>
                        <a:rPr lang="en-IE" sz="1100" b="0" i="0" u="none" strike="noStrike" kern="1200" dirty="0">
                          <a:solidFill>
                            <a:srgbClr val="000000"/>
                          </a:solidFill>
                          <a:effectLst/>
                          <a:latin typeface="Calibri"/>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en-IE" sz="1100" b="0" i="0" u="none" strike="noStrike" kern="1200" dirty="0">
                          <a:solidFill>
                            <a:srgbClr val="000000"/>
                          </a:solidFill>
                          <a:effectLst/>
                          <a:latin typeface="Calibri"/>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en-IE" sz="1100" b="0" i="0" u="none" strike="noStrike" kern="1200" dirty="0">
                          <a:solidFill>
                            <a:srgbClr val="000000"/>
                          </a:solidFill>
                          <a:effectLst/>
                          <a:latin typeface="Calibri"/>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IE" sz="1100" b="0" i="0" u="none" strike="noStrike" dirty="0" smtClean="0">
                          <a:solidFill>
                            <a:srgbClr val="000000"/>
                          </a:solidFill>
                          <a:effectLst/>
                          <a:latin typeface="Calibri"/>
                        </a:rPr>
                        <a:t>QRTAG</a:t>
                      </a:r>
                      <a:endParaRPr lang="en-IE"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9" name="Diagram 8"/>
          <p:cNvGraphicFramePr/>
          <p:nvPr>
            <p:extLst>
              <p:ext uri="{D42A27DB-BD31-4B8C-83A1-F6EECF244321}">
                <p14:modId xmlns="" xmlns:p14="http://schemas.microsoft.com/office/powerpoint/2010/main" val="2827504729"/>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
        <p:nvSpPr>
          <p:cNvPr id="10" name="Curved Right Arrow 9"/>
          <p:cNvSpPr/>
          <p:nvPr/>
        </p:nvSpPr>
        <p:spPr>
          <a:xfrm rot="10800000">
            <a:off x="7818120" y="2996952"/>
            <a:ext cx="518160" cy="20627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 xmlns:p14="http://schemas.microsoft.com/office/powerpoint/2010/main" val="91437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P5</a:t>
            </a:r>
          </a:p>
          <a:p>
            <a:pPr lvl="1"/>
            <a:r>
              <a:rPr lang="en-IE" sz="1800" b="1" dirty="0"/>
              <a:t>QAO</a:t>
            </a:r>
            <a:r>
              <a:rPr lang="en-IE" sz="1800" b="1" baseline="-25000" dirty="0"/>
              <a:t>u5φ</a:t>
            </a:r>
            <a:r>
              <a:rPr lang="en-IE" sz="1800" b="1" dirty="0"/>
              <a:t> </a:t>
            </a:r>
            <a:r>
              <a:rPr lang="en-IE" sz="1800" dirty="0"/>
              <a:t>=</a:t>
            </a:r>
            <a:r>
              <a:rPr lang="en-IE" sz="1800" b="1" dirty="0"/>
              <a:t> 100 </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200</a:t>
            </a:r>
          </a:p>
          <a:p>
            <a:pPr lvl="1"/>
            <a:r>
              <a:rPr lang="en-IE" sz="1800" b="1" dirty="0" err="1"/>
              <a:t>QRTAG</a:t>
            </a:r>
            <a:r>
              <a:rPr lang="en-IE" sz="1800" b="1" baseline="-25000" dirty="0" err="1"/>
              <a:t>φ</a:t>
            </a:r>
            <a:r>
              <a:rPr lang="en-IE" sz="1800" b="1" dirty="0"/>
              <a:t> </a:t>
            </a:r>
            <a:r>
              <a:rPr lang="en-IE" sz="1800" dirty="0"/>
              <a:t>=</a:t>
            </a:r>
            <a:r>
              <a:rPr lang="en-IE" sz="1800" b="1" dirty="0"/>
              <a:t> 50</a:t>
            </a:r>
          </a:p>
          <a:p>
            <a:pPr lvl="1"/>
            <a:r>
              <a:rPr lang="en-IE" sz="1800" b="1" dirty="0"/>
              <a:t>b </a:t>
            </a:r>
            <a:r>
              <a:rPr lang="en-IE" sz="1800" dirty="0"/>
              <a:t>=</a:t>
            </a:r>
            <a:r>
              <a:rPr lang="en-IE" sz="1800" b="1" dirty="0"/>
              <a:t> 5, β </a:t>
            </a:r>
            <a:r>
              <a:rPr lang="en-IE" sz="1800" dirty="0"/>
              <a:t>=</a:t>
            </a:r>
            <a:r>
              <a:rPr lang="en-IE" sz="1800" b="1" dirty="0"/>
              <a:t> 0.5</a:t>
            </a:r>
          </a:p>
          <a:p>
            <a:pPr lvl="1"/>
            <a:r>
              <a:rPr lang="en-IE" sz="1800" b="1" dirty="0"/>
              <a:t>PIMB = P5</a:t>
            </a:r>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2259098114"/>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r>
              <a:tr h="200025">
                <a:tc>
                  <a:txBody>
                    <a:bodyPr/>
                    <a:lstStyle/>
                    <a:p>
                      <a:pPr algn="ctr" fontAlgn="ctr"/>
                      <a:r>
                        <a:rPr lang="en-IE" sz="1100" b="0" i="0" u="none" strike="noStrike" dirty="0">
                          <a:solidFill>
                            <a:srgbClr val="FFFFFF"/>
                          </a:solidFill>
                          <a:effectLst/>
                          <a:latin typeface="Calibri"/>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dirty="0" smtClean="0">
                          <a:solidFill>
                            <a:srgbClr val="FFFFFF"/>
                          </a:solidFill>
                          <a:effectLst/>
                          <a:latin typeface="Calibri"/>
                        </a:rPr>
                        <a:t>PMEA</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100" b="0" i="0" u="none" strike="noStrike" dirty="0" smtClean="0">
                          <a:solidFill>
                            <a:srgbClr val="000000"/>
                          </a:solidFill>
                          <a:effectLst/>
                          <a:latin typeface="+mn-lt"/>
                        </a:rPr>
                        <a:t>QRTAG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ctr" fontAlgn="ctr"/>
                      <a:r>
                        <a:rPr lang="en-IE" sz="1100" b="0" i="0" u="none" strike="noStrike" dirty="0">
                          <a:solidFill>
                            <a:srgbClr val="FFFFFF"/>
                          </a:solidFill>
                          <a:effectLst/>
                          <a:latin typeface="Calibri"/>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IE" sz="1100" b="0" i="0" u="none" strike="noStrike" dirty="0">
                          <a:solidFill>
                            <a:schemeClr val="bg1"/>
                          </a:solidFill>
                          <a:effectLst/>
                          <a:latin typeface="Calibri"/>
                        </a:rPr>
                        <a:t> </a:t>
                      </a:r>
                      <a:r>
                        <a:rPr lang="en-IE" sz="1100" b="0" i="0" u="none" strike="noStrike" dirty="0" smtClean="0">
                          <a:solidFill>
                            <a:schemeClr val="bg1"/>
                          </a:solidFill>
                          <a:effectLst/>
                          <a:latin typeface="Calibri"/>
                        </a:rPr>
                        <a:t>PIMB</a:t>
                      </a:r>
                      <a:endParaRPr lang="en-IE" sz="1100" b="0" i="0" u="none" strike="noStrike" dirty="0">
                        <a:solidFill>
                          <a:schemeClr val="bg1"/>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r>
              <a:tr h="200025">
                <a:tc>
                  <a:txBody>
                    <a:bodyPr/>
                    <a:lstStyle/>
                    <a:p>
                      <a:pPr algn="ctr" fontAlgn="ctr"/>
                      <a:r>
                        <a:rPr lang="en-IE" sz="1100" b="0" i="0" u="none" strike="noStrike" dirty="0">
                          <a:solidFill>
                            <a:srgbClr val="FFFFFF"/>
                          </a:solidFill>
                          <a:effectLst/>
                          <a:latin typeface="Calibri"/>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r>
              <a:tr h="200025">
                <a:tc>
                  <a:txBody>
                    <a:bodyPr/>
                    <a:lstStyle/>
                    <a:p>
                      <a:pPr algn="ctr" fontAlgn="ctr"/>
                      <a:r>
                        <a:rPr lang="en-IE" sz="1100" b="0" i="0" u="none" strike="noStrike" dirty="0">
                          <a:solidFill>
                            <a:srgbClr val="FFFFFF"/>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00025">
                <a:tc>
                  <a:txBody>
                    <a:bodyPr/>
                    <a:lstStyle/>
                    <a:p>
                      <a:pPr algn="ctr" fontAlgn="ctr"/>
                      <a:r>
                        <a:rPr lang="en-IE" sz="1100" b="0" i="0" u="none" strike="noStrike" dirty="0">
                          <a:solidFill>
                            <a:srgbClr val="FFFFFF"/>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ctr" fontAlgn="ctr"/>
                      <a:r>
                        <a:rPr lang="en-IE" sz="1100" b="0" i="0" u="none" strike="noStrike" dirty="0">
                          <a:solidFill>
                            <a:srgbClr val="FFFFFF"/>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r>
              <a:tr h="200025">
                <a:tc>
                  <a:txBody>
                    <a:bodyPr/>
                    <a:lstStyle/>
                    <a:p>
                      <a:pPr marL="0" algn="l" defTabSz="914400" rtl="0" eaLnBrk="1" fontAlgn="b" latinLnBrk="0" hangingPunct="1"/>
                      <a:r>
                        <a:rPr lang="en-IE" sz="1100" b="0" i="0" u="none" strike="noStrike" kern="1200" dirty="0">
                          <a:solidFill>
                            <a:srgbClr val="000000"/>
                          </a:solidFill>
                          <a:effectLst/>
                          <a:latin typeface="Calibri"/>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en-IE" sz="1100" b="0" i="0" u="none" strike="noStrike" kern="1200" dirty="0">
                          <a:solidFill>
                            <a:srgbClr val="000000"/>
                          </a:solidFill>
                          <a:effectLst/>
                          <a:latin typeface="Calibri"/>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fontAlgn="b" latinLnBrk="0" hangingPunct="1"/>
                      <a:r>
                        <a:rPr lang="en-IE" sz="1100" b="0" i="0" u="none" strike="noStrike" kern="1200" dirty="0">
                          <a:solidFill>
                            <a:srgbClr val="000000"/>
                          </a:solidFill>
                          <a:effectLst/>
                          <a:latin typeface="Calibri"/>
                          <a:ea typeface="+mn-ea"/>
                          <a:cs typeface="+mn-cs"/>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9" name="Diagram 8"/>
          <p:cNvGraphicFramePr/>
          <p:nvPr>
            <p:extLst>
              <p:ext uri="{D42A27DB-BD31-4B8C-83A1-F6EECF244321}">
                <p14:modId xmlns="" xmlns:p14="http://schemas.microsoft.com/office/powerpoint/2010/main" val="3225984900"/>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Tree>
    <p:extLst>
      <p:ext uri="{BB962C8B-B14F-4D97-AF65-F5344CB8AC3E}">
        <p14:creationId xmlns="" xmlns:p14="http://schemas.microsoft.com/office/powerpoint/2010/main" val="1840421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P5</a:t>
            </a:r>
          </a:p>
          <a:p>
            <a:pPr lvl="1"/>
            <a:r>
              <a:rPr lang="en-IE" sz="1800" b="1" dirty="0"/>
              <a:t>QAO</a:t>
            </a:r>
            <a:r>
              <a:rPr lang="en-IE" sz="1800" b="1" baseline="-25000" dirty="0"/>
              <a:t>u5φ</a:t>
            </a:r>
            <a:r>
              <a:rPr lang="en-IE" sz="1800" b="1" dirty="0"/>
              <a:t> </a:t>
            </a:r>
            <a:r>
              <a:rPr lang="en-IE" sz="1800" dirty="0"/>
              <a:t>=</a:t>
            </a:r>
            <a:r>
              <a:rPr lang="en-IE" sz="1800" b="1" dirty="0"/>
              <a:t> 100 </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200</a:t>
            </a:r>
          </a:p>
          <a:p>
            <a:pPr lvl="1"/>
            <a:r>
              <a:rPr lang="en-IE" sz="1800" b="1" dirty="0" err="1"/>
              <a:t>QRTAG</a:t>
            </a:r>
            <a:r>
              <a:rPr lang="en-IE" sz="1800" b="1" baseline="-25000" dirty="0" err="1"/>
              <a:t>φ</a:t>
            </a:r>
            <a:r>
              <a:rPr lang="en-IE" sz="1800" b="1" dirty="0"/>
              <a:t> </a:t>
            </a:r>
            <a:r>
              <a:rPr lang="en-IE" sz="1800" dirty="0"/>
              <a:t>=</a:t>
            </a:r>
            <a:r>
              <a:rPr lang="en-IE" sz="1800" b="1" dirty="0"/>
              <a:t> 100</a:t>
            </a:r>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1957208096"/>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r>
              <a:tr h="200025">
                <a:tc>
                  <a:txBody>
                    <a:bodyPr/>
                    <a:lstStyle/>
                    <a:p>
                      <a:pPr algn="ctr" fontAlgn="ctr"/>
                      <a:r>
                        <a:rPr lang="en-IE" sz="1100" b="0" i="0" u="none" strike="noStrike" dirty="0">
                          <a:solidFill>
                            <a:srgbClr val="FFFFFF"/>
                          </a:solidFill>
                          <a:effectLst/>
                          <a:latin typeface="Calibri"/>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dirty="0" smtClean="0">
                          <a:solidFill>
                            <a:srgbClr val="FFFFFF"/>
                          </a:solidFill>
                          <a:effectLst/>
                          <a:latin typeface="Calibri"/>
                        </a:rPr>
                        <a:t>PMEA</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solidFill>
                  </a:tcPr>
                </a:tc>
              </a:tr>
              <a:tr h="200025">
                <a:tc>
                  <a:txBody>
                    <a:bodyPr/>
                    <a:lstStyle/>
                    <a:p>
                      <a:pPr algn="ctr" fontAlgn="ctr"/>
                      <a:r>
                        <a:rPr lang="en-IE" sz="1100" b="0" i="0" u="none" strike="noStrike" dirty="0">
                          <a:solidFill>
                            <a:srgbClr val="FFFFFF"/>
                          </a:solidFill>
                          <a:effectLst/>
                          <a:latin typeface="Calibri"/>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chemeClr val="bg1"/>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r>
              <a:tr h="200025">
                <a:tc>
                  <a:txBody>
                    <a:bodyPr/>
                    <a:lstStyle/>
                    <a:p>
                      <a:pPr algn="ctr" fontAlgn="ctr"/>
                      <a:r>
                        <a:rPr lang="en-IE" sz="1100" b="0" i="0" u="none" strike="noStrike" dirty="0">
                          <a:solidFill>
                            <a:srgbClr val="FFFFFF"/>
                          </a:solidFill>
                          <a:effectLst/>
                          <a:latin typeface="Calibri"/>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r>
              <a:tr h="200025">
                <a:tc>
                  <a:txBody>
                    <a:bodyPr/>
                    <a:lstStyle/>
                    <a:p>
                      <a:pPr algn="ctr" fontAlgn="ctr"/>
                      <a:r>
                        <a:rPr lang="en-IE" sz="1100" b="0" i="0" u="none" strike="noStrike" dirty="0">
                          <a:solidFill>
                            <a:srgbClr val="FFFFFF"/>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00025">
                <a:tc>
                  <a:txBody>
                    <a:bodyPr/>
                    <a:lstStyle/>
                    <a:p>
                      <a:pPr algn="ctr" fontAlgn="ctr"/>
                      <a:r>
                        <a:rPr lang="en-IE" sz="1100" b="0" i="0" u="none" strike="noStrike" dirty="0">
                          <a:solidFill>
                            <a:srgbClr val="FFFFFF"/>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ctr" fontAlgn="ctr"/>
                      <a:r>
                        <a:rPr lang="en-IE" sz="1100" b="0" i="0" u="none" strike="noStrike" dirty="0">
                          <a:solidFill>
                            <a:srgbClr val="FFFFFF"/>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r>
              <a:tr h="200025">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IE" sz="1100" b="0" i="0" u="none" strike="noStrike" dirty="0" smtClean="0">
                          <a:solidFill>
                            <a:srgbClr val="000000"/>
                          </a:solidFill>
                          <a:effectLst/>
                          <a:latin typeface="Calibri"/>
                        </a:rPr>
                        <a:t>QRTAG</a:t>
                      </a:r>
                      <a:endParaRPr lang="en-IE"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9" name="Diagram 8"/>
          <p:cNvGraphicFramePr/>
          <p:nvPr>
            <p:extLst>
              <p:ext uri="{D42A27DB-BD31-4B8C-83A1-F6EECF244321}">
                <p14:modId xmlns="" xmlns:p14="http://schemas.microsoft.com/office/powerpoint/2010/main" val="144051014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Tree>
    <p:extLst>
      <p:ext uri="{BB962C8B-B14F-4D97-AF65-F5344CB8AC3E}">
        <p14:creationId xmlns="" xmlns:p14="http://schemas.microsoft.com/office/powerpoint/2010/main" val="3870459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P5</a:t>
            </a:r>
          </a:p>
          <a:p>
            <a:pPr lvl="1"/>
            <a:r>
              <a:rPr lang="en-IE" sz="1800" b="1" dirty="0"/>
              <a:t>QAO</a:t>
            </a:r>
            <a:r>
              <a:rPr lang="en-IE" sz="1800" b="1" baseline="-25000" dirty="0"/>
              <a:t>u5φ</a:t>
            </a:r>
            <a:r>
              <a:rPr lang="en-IE" sz="1800" b="1" dirty="0"/>
              <a:t> </a:t>
            </a:r>
            <a:r>
              <a:rPr lang="en-IE" sz="1800" dirty="0"/>
              <a:t>=</a:t>
            </a:r>
            <a:r>
              <a:rPr lang="en-IE" sz="1800" b="1" dirty="0"/>
              <a:t> 100 </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200</a:t>
            </a:r>
          </a:p>
          <a:p>
            <a:pPr lvl="1"/>
            <a:r>
              <a:rPr lang="en-IE" sz="1800" b="1" dirty="0" err="1"/>
              <a:t>QRTAG</a:t>
            </a:r>
            <a:r>
              <a:rPr lang="en-IE" sz="1800" b="1" baseline="-25000" dirty="0" err="1"/>
              <a:t>φ</a:t>
            </a:r>
            <a:r>
              <a:rPr lang="en-IE" sz="1800" b="1" dirty="0"/>
              <a:t> </a:t>
            </a:r>
            <a:r>
              <a:rPr lang="en-IE" sz="1800" dirty="0"/>
              <a:t>=</a:t>
            </a:r>
            <a:r>
              <a:rPr lang="en-IE" sz="1800" b="1" dirty="0"/>
              <a:t> 100</a:t>
            </a:r>
          </a:p>
          <a:p>
            <a:pPr lvl="1"/>
            <a:r>
              <a:rPr lang="en-IE" sz="1800" b="1" dirty="0"/>
              <a:t>b </a:t>
            </a:r>
            <a:r>
              <a:rPr lang="en-IE" sz="1800" dirty="0"/>
              <a:t>=</a:t>
            </a:r>
            <a:r>
              <a:rPr lang="en-IE" sz="1800" b="1" dirty="0"/>
              <a:t> 6, β </a:t>
            </a:r>
            <a:r>
              <a:rPr lang="en-IE" sz="1800" dirty="0"/>
              <a:t>=</a:t>
            </a:r>
            <a:r>
              <a:rPr lang="en-IE" sz="1800" b="1" dirty="0"/>
              <a:t> 0 (same as b </a:t>
            </a:r>
            <a:r>
              <a:rPr lang="en-IE" sz="1800" dirty="0"/>
              <a:t>=</a:t>
            </a:r>
            <a:r>
              <a:rPr lang="en-IE" sz="1800" b="1" dirty="0"/>
              <a:t> 5, β </a:t>
            </a:r>
            <a:r>
              <a:rPr lang="en-IE" sz="1800" dirty="0"/>
              <a:t>=</a:t>
            </a:r>
            <a:r>
              <a:rPr lang="en-IE" sz="1800" b="1" dirty="0"/>
              <a:t> 1)</a:t>
            </a:r>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130946661"/>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a:solidFill>
                            <a:srgbClr val="000000"/>
                          </a:solidFill>
                          <a:effectLst/>
                          <a:latin typeface="Calibri"/>
                        </a:rPr>
                        <a:t>Flagged</a:t>
                      </a:r>
                    </a:p>
                  </a:txBody>
                  <a:tcPr marL="9525" marR="9525" marT="9525" marB="0" anchor="b">
                    <a:lnL>
                      <a:noFill/>
                    </a:lnL>
                    <a:lnR>
                      <a:noFill/>
                    </a:lnR>
                    <a:lnT>
                      <a:noFill/>
                    </a:lnT>
                    <a:lnB>
                      <a:noFill/>
                    </a:lnB>
                  </a:tcPr>
                </a:tc>
                <a:tc>
                  <a:txBody>
                    <a:bodyPr/>
                    <a:lstStyle/>
                    <a:p>
                      <a:pPr algn="ctr" fontAlgn="b"/>
                      <a:r>
                        <a:rPr lang="en-IE" sz="1100" b="1" i="0" u="none" strike="noStrike">
                          <a:solidFill>
                            <a:srgbClr val="000000"/>
                          </a:solidFill>
                          <a:effectLst/>
                          <a:latin typeface="Calibri"/>
                        </a:rPr>
                        <a:t>Tagged</a:t>
                      </a:r>
                    </a:p>
                  </a:txBody>
                  <a:tcPr marL="9525" marR="9525" marT="9525" marB="0" anchor="b">
                    <a:lnL>
                      <a:noFill/>
                    </a:lnL>
                    <a:lnR>
                      <a:noFill/>
                    </a:lnR>
                    <a:lnT>
                      <a:noFill/>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ctr"/>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c>
                  <a:txBody>
                    <a:bodyPr/>
                    <a:lstStyle/>
                    <a:p>
                      <a:pPr algn="l" fontAlgn="b"/>
                      <a:endParaRPr lang="en-IE" sz="1100" b="0" i="0" u="none" strike="noStrike">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r>
              <a:tr h="200025">
                <a:tc>
                  <a:txBody>
                    <a:bodyPr/>
                    <a:lstStyle/>
                    <a:p>
                      <a:pPr algn="ctr" fontAlgn="ctr"/>
                      <a:r>
                        <a:rPr lang="en-IE" sz="1100" b="0" i="0" u="none" strike="noStrike">
                          <a:solidFill>
                            <a:srgbClr val="FFFFFF"/>
                          </a:solidFill>
                          <a:effectLst/>
                          <a:latin typeface="Calibri"/>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c>
                  <a:txBody>
                    <a:bodyPr/>
                    <a:lstStyle/>
                    <a:p>
                      <a:pPr algn="l" fontAlgn="b"/>
                      <a:endParaRPr lang="en-IE" sz="1100" b="0" i="0" u="none" strike="noStrike">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r>
              <a:tr h="190500">
                <a:tc>
                  <a:txBody>
                    <a:bodyPr/>
                    <a:lstStyle/>
                    <a:p>
                      <a:pPr algn="ctr" fontAlgn="ctr"/>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marL="0" algn="ctr" defTabSz="914400" rtl="0" eaLnBrk="1" fontAlgn="b" latinLnBrk="0" hangingPunct="1"/>
                      <a:r>
                        <a:rPr lang="en-IE" sz="1100" b="0" i="0" u="none" strike="noStrike" kern="1200" dirty="0" smtClean="0">
                          <a:solidFill>
                            <a:srgbClr val="FFFFFF"/>
                          </a:solidFill>
                          <a:effectLst/>
                          <a:latin typeface="Calibri"/>
                          <a:ea typeface="+mn-ea"/>
                          <a:cs typeface="+mn-cs"/>
                        </a:rPr>
                        <a:t>PMEA</a:t>
                      </a:r>
                      <a:endParaRPr lang="en-IE" sz="1100" b="0" i="0" u="none" strike="noStrike" kern="1200" dirty="0">
                        <a:solidFill>
                          <a:srgbClr val="FFFFFF"/>
                        </a:solidFill>
                        <a:effectLst/>
                        <a:latin typeface="Calibri"/>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l" fontAlgn="b"/>
                      <a:endParaRPr lang="en-IE" sz="1100" b="0" i="0" u="none" strike="noStrike" dirty="0">
                        <a:solidFill>
                          <a:schemeClr val="bg1"/>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solidFill>
                  </a:tcPr>
                </a:tc>
              </a:tr>
              <a:tr h="200025">
                <a:tc>
                  <a:txBody>
                    <a:bodyPr/>
                    <a:lstStyle/>
                    <a:p>
                      <a:pPr algn="ctr" fontAlgn="ctr"/>
                      <a:r>
                        <a:rPr lang="en-IE" sz="1100" b="0" i="0" u="none" strike="noStrike">
                          <a:solidFill>
                            <a:srgbClr val="FFFFFF"/>
                          </a:solidFill>
                          <a:effectLst/>
                          <a:latin typeface="Calibri"/>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IE" sz="1100" b="0" i="0" u="none" strike="noStrike">
                          <a:solidFill>
                            <a:srgbClr val="FFFFFF"/>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IE" sz="1100" b="0" i="0" u="none" strike="noStrike" dirty="0">
                          <a:solidFill>
                            <a:schemeClr val="bg1"/>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solidFill>
                  </a:tcPr>
                </a:tc>
              </a:tr>
              <a:tr h="190500">
                <a:tc>
                  <a:txBody>
                    <a:bodyPr/>
                    <a:lstStyle/>
                    <a:p>
                      <a:pPr algn="ctr" fontAlgn="ctr"/>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l" fontAlgn="b"/>
                      <a:r>
                        <a:rPr lang="en-IE" sz="1100" b="0" i="0" u="none" strike="noStrike">
                          <a:solidFill>
                            <a:srgbClr val="FFFFFF"/>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l" fontAlgn="b"/>
                      <a:endParaRPr lang="en-IE" sz="1100" b="0" i="0" u="none" strike="noStrike" dirty="0">
                        <a:solidFill>
                          <a:srgbClr val="FFFFFF"/>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r>
              <a:tr h="200025">
                <a:tc>
                  <a:txBody>
                    <a:bodyPr/>
                    <a:lstStyle/>
                    <a:p>
                      <a:pPr algn="ctr" fontAlgn="ctr"/>
                      <a:r>
                        <a:rPr lang="en-IE" sz="1100" b="0" i="0" u="none" strike="noStrike">
                          <a:solidFill>
                            <a:srgbClr val="FFFFFF"/>
                          </a:solidFill>
                          <a:effectLst/>
                          <a:latin typeface="Calibri"/>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IE" sz="1100" b="0" i="0" u="none" strike="noStrike">
                          <a:solidFill>
                            <a:srgbClr val="FFFFFF"/>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IE" sz="1100" b="0" i="0" u="none" strike="noStrike">
                          <a:solidFill>
                            <a:srgbClr val="FFFFFF"/>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r>
              <a:tr h="200025">
                <a:tc>
                  <a:txBody>
                    <a:bodyPr/>
                    <a:lstStyle/>
                    <a:p>
                      <a:pPr algn="ctr" fontAlgn="ctr"/>
                      <a:r>
                        <a:rPr lang="en-IE" sz="1100" b="0" i="0" u="none" strike="noStrike">
                          <a:solidFill>
                            <a:srgbClr val="FFFFFF"/>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00025">
                <a:tc>
                  <a:txBody>
                    <a:bodyPr/>
                    <a:lstStyle/>
                    <a:p>
                      <a:pPr algn="ctr" fontAlgn="ctr"/>
                      <a:r>
                        <a:rPr lang="en-IE" sz="1100" b="0" i="0" u="none" strike="noStrike">
                          <a:solidFill>
                            <a:srgbClr val="FFFFFF"/>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ctr" fontAlgn="ctr"/>
                      <a:r>
                        <a:rPr lang="en-IE" sz="1100" b="0" i="0" u="none" strike="noStrike">
                          <a:solidFill>
                            <a:srgbClr val="FFFFFF"/>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r>
              <a:tr h="200025">
                <a:tc>
                  <a:txBody>
                    <a:bodyPr/>
                    <a:lstStyle/>
                    <a:p>
                      <a:pPr algn="ctr" fontAlgn="ctr"/>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F81BD"/>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IE" sz="1100" b="0" i="0" u="none" strike="noStrike" dirty="0" smtClean="0">
                          <a:solidFill>
                            <a:srgbClr val="000000"/>
                          </a:solidFill>
                          <a:effectLst/>
                          <a:latin typeface="Calibri"/>
                        </a:rPr>
                        <a:t>QRTAG</a:t>
                      </a:r>
                      <a:endParaRPr lang="en-IE"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9" name="Diagram 8"/>
          <p:cNvGraphicFramePr/>
          <p:nvPr>
            <p:extLst>
              <p:ext uri="{D42A27DB-BD31-4B8C-83A1-F6EECF244321}">
                <p14:modId xmlns="" xmlns:p14="http://schemas.microsoft.com/office/powerpoint/2010/main" val="232053937"/>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
        <p:nvSpPr>
          <p:cNvPr id="11" name="TextBox 10"/>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Curved Right Arrow 2"/>
          <p:cNvSpPr/>
          <p:nvPr/>
        </p:nvSpPr>
        <p:spPr>
          <a:xfrm rot="10800000">
            <a:off x="7818120" y="2996952"/>
            <a:ext cx="518160" cy="20627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 xmlns:p14="http://schemas.microsoft.com/office/powerpoint/2010/main" val="1965529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normAutofit/>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P5</a:t>
            </a:r>
          </a:p>
          <a:p>
            <a:pPr lvl="1"/>
            <a:r>
              <a:rPr lang="en-IE" sz="1800" b="1" dirty="0"/>
              <a:t>QAO</a:t>
            </a:r>
            <a:r>
              <a:rPr lang="en-IE" sz="1800" b="1" baseline="-25000" dirty="0"/>
              <a:t>u5φ</a:t>
            </a:r>
            <a:r>
              <a:rPr lang="en-IE" sz="1800" b="1" dirty="0"/>
              <a:t> </a:t>
            </a:r>
            <a:r>
              <a:rPr lang="en-IE" sz="1800" dirty="0"/>
              <a:t>=</a:t>
            </a:r>
            <a:r>
              <a:rPr lang="en-IE" sz="1800" b="1" dirty="0"/>
              <a:t> 100 </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200</a:t>
            </a:r>
          </a:p>
          <a:p>
            <a:pPr lvl="1"/>
            <a:r>
              <a:rPr lang="en-IE" sz="1800" b="1" dirty="0" err="1"/>
              <a:t>QRTAG</a:t>
            </a:r>
            <a:r>
              <a:rPr lang="en-IE" sz="1800" b="1" baseline="-25000" dirty="0" err="1"/>
              <a:t>φ</a:t>
            </a:r>
            <a:r>
              <a:rPr lang="en-IE" sz="1800" b="1" dirty="0"/>
              <a:t> </a:t>
            </a:r>
            <a:r>
              <a:rPr lang="en-IE" sz="1800" dirty="0"/>
              <a:t>=</a:t>
            </a:r>
            <a:r>
              <a:rPr lang="en-IE" sz="1800" b="1" dirty="0"/>
              <a:t> 100</a:t>
            </a:r>
          </a:p>
          <a:p>
            <a:pPr lvl="1"/>
            <a:r>
              <a:rPr lang="en-IE" sz="1800" b="1" dirty="0"/>
              <a:t>b </a:t>
            </a:r>
            <a:r>
              <a:rPr lang="en-IE" sz="1800" dirty="0"/>
              <a:t>=</a:t>
            </a:r>
            <a:r>
              <a:rPr lang="en-IE" sz="1800" b="1" dirty="0"/>
              <a:t> 6, β </a:t>
            </a:r>
            <a:r>
              <a:rPr lang="en-IE" sz="1800" dirty="0"/>
              <a:t>=</a:t>
            </a:r>
            <a:r>
              <a:rPr lang="en-IE" sz="1800" b="1" dirty="0"/>
              <a:t> 0 (same as b </a:t>
            </a:r>
            <a:r>
              <a:rPr lang="en-IE" sz="1800" dirty="0"/>
              <a:t>=</a:t>
            </a:r>
            <a:r>
              <a:rPr lang="en-IE" sz="1800" b="1" dirty="0"/>
              <a:t> 5, β </a:t>
            </a:r>
            <a:r>
              <a:rPr lang="en-IE" sz="1800" dirty="0"/>
              <a:t>=</a:t>
            </a:r>
            <a:r>
              <a:rPr lang="en-IE" sz="1800" b="1" dirty="0"/>
              <a:t> 1)</a:t>
            </a:r>
          </a:p>
          <a:p>
            <a:pPr lvl="1"/>
            <a:r>
              <a:rPr lang="en-IE" sz="1800" b="1" dirty="0" err="1"/>
              <a:t>PIMB</a:t>
            </a:r>
            <a:r>
              <a:rPr lang="en-IE" sz="1800" b="1" baseline="-25000" dirty="0" err="1"/>
              <a:t>φ</a:t>
            </a:r>
            <a:r>
              <a:rPr lang="en-IE" sz="1800" b="1" dirty="0"/>
              <a:t> </a:t>
            </a:r>
            <a:r>
              <a:rPr lang="en-IE" sz="1800" dirty="0"/>
              <a:t>=</a:t>
            </a:r>
            <a:r>
              <a:rPr lang="en-IE" sz="1800" b="1" dirty="0"/>
              <a:t> P4</a:t>
            </a:r>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2662612808"/>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a:solidFill>
                            <a:srgbClr val="000000"/>
                          </a:solidFill>
                          <a:effectLst/>
                          <a:latin typeface="Calibri"/>
                        </a:rPr>
                        <a:t>Flagged</a:t>
                      </a:r>
                    </a:p>
                  </a:txBody>
                  <a:tcPr marL="9525" marR="9525" marT="9525" marB="0" anchor="b">
                    <a:lnL>
                      <a:noFill/>
                    </a:lnL>
                    <a:lnR>
                      <a:noFill/>
                    </a:lnR>
                    <a:lnT>
                      <a:noFill/>
                    </a:lnT>
                    <a:lnB>
                      <a:noFill/>
                    </a:lnB>
                  </a:tcPr>
                </a:tc>
                <a:tc>
                  <a:txBody>
                    <a:bodyPr/>
                    <a:lstStyle/>
                    <a:p>
                      <a:pPr algn="ctr" fontAlgn="b"/>
                      <a:r>
                        <a:rPr lang="en-IE" sz="1100" b="1" i="0" u="none" strike="noStrike">
                          <a:solidFill>
                            <a:srgbClr val="000000"/>
                          </a:solidFill>
                          <a:effectLst/>
                          <a:latin typeface="Calibri"/>
                        </a:rPr>
                        <a:t>Tagged</a:t>
                      </a:r>
                    </a:p>
                  </a:txBody>
                  <a:tcPr marL="9525" marR="9525" marT="9525" marB="0" anchor="b">
                    <a:lnL>
                      <a:noFill/>
                    </a:lnL>
                    <a:lnR>
                      <a:noFill/>
                    </a:lnR>
                    <a:lnT>
                      <a:noFill/>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ctr"/>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c>
                  <a:txBody>
                    <a:bodyPr/>
                    <a:lstStyle/>
                    <a:p>
                      <a:pPr algn="l" fontAlgn="b"/>
                      <a:endParaRPr lang="en-IE" sz="1100" b="0" i="0" u="none" strike="noStrike">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CDB"/>
                    </a:solidFill>
                  </a:tcPr>
                </a:tc>
              </a:tr>
              <a:tr h="200025">
                <a:tc>
                  <a:txBody>
                    <a:bodyPr/>
                    <a:lstStyle/>
                    <a:p>
                      <a:pPr algn="ctr" fontAlgn="ctr"/>
                      <a:r>
                        <a:rPr lang="en-IE" sz="1100" b="0" i="0" u="none" strike="noStrike">
                          <a:solidFill>
                            <a:srgbClr val="FFFFFF"/>
                          </a:solidFill>
                          <a:effectLst/>
                          <a:latin typeface="Calibri"/>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c>
                  <a:txBody>
                    <a:bodyPr/>
                    <a:lstStyle/>
                    <a:p>
                      <a:pPr algn="l" fontAlgn="b"/>
                      <a:endParaRPr lang="en-IE" sz="1100" b="0" i="0" u="none" strike="noStrike">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r>
              <a:tr h="190500">
                <a:tc>
                  <a:txBody>
                    <a:bodyPr/>
                    <a:lstStyle/>
                    <a:p>
                      <a:pPr algn="ctr" fontAlgn="ctr"/>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dirty="0" smtClean="0">
                          <a:solidFill>
                            <a:srgbClr val="FFFFFF"/>
                          </a:solidFill>
                          <a:effectLst/>
                          <a:latin typeface="+mn-lt"/>
                        </a:rPr>
                        <a:t>PMEA</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l" fontAlgn="b"/>
                      <a:r>
                        <a:rPr lang="en-IE" sz="1100" b="0" i="0" u="none" strike="noStrike" dirty="0" smtClean="0">
                          <a:solidFill>
                            <a:schemeClr val="tx1"/>
                          </a:solidFill>
                          <a:effectLst/>
                          <a:latin typeface="Calibri"/>
                        </a:rPr>
                        <a:t>QRTAG</a:t>
                      </a:r>
                      <a:endParaRPr lang="en-IE" sz="1100" b="0" i="0" u="none" strike="noStrike" dirty="0">
                        <a:solidFill>
                          <a:schemeClr val="tx1"/>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ctr" fontAlgn="ctr"/>
                      <a:r>
                        <a:rPr lang="en-IE" sz="1100" b="0" i="0" u="none" strike="noStrike">
                          <a:solidFill>
                            <a:srgbClr val="FFFFFF"/>
                          </a:solidFill>
                          <a:effectLst/>
                          <a:latin typeface="Calibri"/>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IE" sz="1100" b="0" i="0" u="none" strike="noStrike">
                          <a:solidFill>
                            <a:srgbClr val="FFFFFF"/>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IE" sz="1100" b="0" i="0" u="none" strike="noStrike" dirty="0">
                          <a:solidFill>
                            <a:schemeClr val="tx1"/>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0500">
                <a:tc>
                  <a:txBody>
                    <a:bodyPr/>
                    <a:lstStyle/>
                    <a:p>
                      <a:pPr algn="ctr" fontAlgn="ctr"/>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l" fontAlgn="b"/>
                      <a:r>
                        <a:rPr lang="en-IE" sz="1100" b="0" i="0" u="none" strike="noStrike">
                          <a:solidFill>
                            <a:srgbClr val="FFFFFF"/>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l" fontAlgn="b"/>
                      <a:r>
                        <a:rPr lang="en-IE" sz="1100" b="0" i="0" u="none" strike="noStrike" dirty="0" smtClean="0">
                          <a:solidFill>
                            <a:srgbClr val="FFFFFF"/>
                          </a:solidFill>
                          <a:effectLst/>
                          <a:latin typeface="Calibri"/>
                        </a:rPr>
                        <a:t>PIMB</a:t>
                      </a:r>
                      <a:endParaRPr lang="en-IE" sz="1100" b="0" i="0" u="none" strike="noStrike" dirty="0">
                        <a:solidFill>
                          <a:srgbClr val="FFFFFF"/>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r>
              <a:tr h="200025">
                <a:tc>
                  <a:txBody>
                    <a:bodyPr/>
                    <a:lstStyle/>
                    <a:p>
                      <a:pPr algn="ctr" fontAlgn="ctr"/>
                      <a:r>
                        <a:rPr lang="en-IE" sz="1100" b="0" i="0" u="none" strike="noStrike">
                          <a:solidFill>
                            <a:srgbClr val="FFFFFF"/>
                          </a:solidFill>
                          <a:effectLst/>
                          <a:latin typeface="Calibri"/>
                        </a:rPr>
                        <a:t>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IE" sz="1100" b="0" i="0" u="none" strike="noStrike">
                          <a:solidFill>
                            <a:srgbClr val="FFFFFF"/>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l" fontAlgn="b"/>
                      <a:r>
                        <a:rPr lang="en-IE" sz="1100" b="0" i="0" u="none" strike="noStrike">
                          <a:solidFill>
                            <a:srgbClr val="FFFFFF"/>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r>
              <a:tr h="200025">
                <a:tc>
                  <a:txBody>
                    <a:bodyPr/>
                    <a:lstStyle/>
                    <a:p>
                      <a:pPr algn="ctr" fontAlgn="ctr"/>
                      <a:r>
                        <a:rPr lang="en-IE" sz="1100" b="0" i="0" u="none" strike="noStrike">
                          <a:solidFill>
                            <a:srgbClr val="FFFFFF"/>
                          </a:solidFill>
                          <a:effectLst/>
                          <a:latin typeface="Calibri"/>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00025">
                <a:tc>
                  <a:txBody>
                    <a:bodyPr/>
                    <a:lstStyle/>
                    <a:p>
                      <a:pPr algn="ctr" fontAlgn="ctr"/>
                      <a:r>
                        <a:rPr lang="en-IE" sz="1100" b="0" i="0" u="none" strike="noStrike">
                          <a:solidFill>
                            <a:srgbClr val="FFFFFF"/>
                          </a:solidFill>
                          <a:effectLst/>
                          <a:latin typeface="Calibri"/>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ctr" fontAlgn="ctr"/>
                      <a:r>
                        <a:rPr lang="en-IE" sz="1100" b="0" i="0" u="none" strike="noStrike">
                          <a:solidFill>
                            <a:srgbClr val="FFFFFF"/>
                          </a:solidFill>
                          <a:effectLst/>
                          <a:latin typeface="Calibri"/>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1"/>
                    </a:solidFill>
                  </a:tcPr>
                </a:tc>
              </a:tr>
              <a:tr h="200025">
                <a:tc>
                  <a:txBody>
                    <a:bodyPr/>
                    <a:lstStyle/>
                    <a:p>
                      <a:pPr algn="ctr" fontAlgn="ctr"/>
                      <a:r>
                        <a:rPr lang="en-IE" sz="1100" b="0" i="0" u="none" strike="noStrike">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F81BD"/>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a:txBody>
                    <a:bodyPr/>
                    <a:lstStyle/>
                    <a:p>
                      <a:pPr algn="l" fontAlgn="b"/>
                      <a:r>
                        <a:rPr lang="en-IE" sz="1100" b="0" i="0" u="none" strike="noStrike">
                          <a:solidFill>
                            <a:srgbClr val="000000"/>
                          </a:solidFill>
                          <a:effectLst/>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noFill/>
                      <a:prstDash val="solid"/>
                      <a:round/>
                      <a:headEnd type="none" w="med" len="med"/>
                      <a:tailEnd type="none" w="med" len="med"/>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no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10" name="Diagram 9"/>
          <p:cNvGraphicFramePr/>
          <p:nvPr>
            <p:extLst>
              <p:ext uri="{D42A27DB-BD31-4B8C-83A1-F6EECF244321}">
                <p14:modId xmlns="" xmlns:p14="http://schemas.microsoft.com/office/powerpoint/2010/main" val="3092039168"/>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
        <p:nvSpPr>
          <p:cNvPr id="13" name="TextBox 12"/>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Tree>
    <p:extLst>
      <p:ext uri="{BB962C8B-B14F-4D97-AF65-F5344CB8AC3E}">
        <p14:creationId xmlns="" xmlns:p14="http://schemas.microsoft.com/office/powerpoint/2010/main" val="781034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57200" y="1600200"/>
            <a:ext cx="5122912" cy="4525963"/>
          </a:xfrm>
        </p:spPr>
        <p:txBody>
          <a:bodyPr/>
          <a:lstStyle/>
          <a:p>
            <a:r>
              <a:rPr lang="en-IE" sz="2000" b="1" dirty="0"/>
              <a:t>Values</a:t>
            </a:r>
          </a:p>
          <a:p>
            <a:pPr lvl="1"/>
            <a:r>
              <a:rPr lang="en-IE" sz="1800" b="1" dirty="0" err="1"/>
              <a:t>PMEA</a:t>
            </a:r>
            <a:r>
              <a:rPr lang="en-IE" sz="1800" b="1" baseline="-25000" dirty="0" err="1"/>
              <a:t>φ</a:t>
            </a:r>
            <a:r>
              <a:rPr lang="en-IE" sz="1800" b="1" dirty="0"/>
              <a:t> </a:t>
            </a:r>
            <a:r>
              <a:rPr lang="en-IE" sz="1800" dirty="0"/>
              <a:t>=</a:t>
            </a:r>
            <a:r>
              <a:rPr lang="en-IE" sz="1800" b="1" dirty="0"/>
              <a:t> PCAP</a:t>
            </a:r>
          </a:p>
          <a:p>
            <a:pPr lvl="1"/>
            <a:r>
              <a:rPr lang="en-IE" sz="1800" b="1" dirty="0" smtClean="0"/>
              <a:t>QAO</a:t>
            </a:r>
            <a:r>
              <a:rPr lang="en-IE" sz="1800" b="1" baseline="-25000" dirty="0" smtClean="0"/>
              <a:t>u3φ</a:t>
            </a:r>
            <a:r>
              <a:rPr lang="en-IE" sz="1800" b="1" dirty="0" smtClean="0"/>
              <a:t> </a:t>
            </a:r>
            <a:r>
              <a:rPr lang="en-IE" sz="1800" dirty="0"/>
              <a:t>=</a:t>
            </a:r>
            <a:r>
              <a:rPr lang="en-IE" sz="1800" b="1" dirty="0"/>
              <a:t> </a:t>
            </a:r>
            <a:r>
              <a:rPr lang="en-IE" sz="1800" b="1" dirty="0" smtClean="0"/>
              <a:t>100</a:t>
            </a:r>
            <a:endParaRPr lang="en-IE" sz="1800" dirty="0"/>
          </a:p>
          <a:p>
            <a:pPr lvl="1"/>
            <a:r>
              <a:rPr lang="en-IE" sz="1800" dirty="0"/>
              <a:t>∑</a:t>
            </a:r>
            <a:r>
              <a:rPr lang="en-IE" sz="1800" b="1" dirty="0" err="1"/>
              <a:t>QAO</a:t>
            </a:r>
            <a:r>
              <a:rPr lang="en-IE" sz="1800" b="1" baseline="-25000" dirty="0" err="1"/>
              <a:t>ukφ</a:t>
            </a:r>
            <a:r>
              <a:rPr lang="en-IE" sz="1800" dirty="0"/>
              <a:t> x </a:t>
            </a:r>
            <a:r>
              <a:rPr lang="en-IE" sz="1800" b="1" dirty="0" err="1"/>
              <a:t>TINIV</a:t>
            </a:r>
            <a:r>
              <a:rPr lang="en-IE" sz="1800" b="1" baseline="-25000" dirty="0" err="1"/>
              <a:t>ukφ</a:t>
            </a:r>
            <a:r>
              <a:rPr lang="en-IE" sz="1800" b="1" dirty="0"/>
              <a:t> </a:t>
            </a:r>
            <a:r>
              <a:rPr lang="en-IE" sz="1800" dirty="0"/>
              <a:t>=</a:t>
            </a:r>
            <a:r>
              <a:rPr lang="en-IE" sz="1800" b="1" dirty="0"/>
              <a:t> 0</a:t>
            </a:r>
          </a:p>
          <a:p>
            <a:pPr lvl="1"/>
            <a:r>
              <a:rPr lang="en-IE" sz="1800" b="1" dirty="0" err="1"/>
              <a:t>QRTAG</a:t>
            </a:r>
            <a:r>
              <a:rPr lang="en-IE" sz="1800" b="1" baseline="-25000" dirty="0" err="1"/>
              <a:t>φ</a:t>
            </a:r>
            <a:r>
              <a:rPr lang="en-IE" sz="1800" b="1" dirty="0"/>
              <a:t> </a:t>
            </a:r>
            <a:r>
              <a:rPr lang="en-IE" sz="1800" dirty="0"/>
              <a:t>=</a:t>
            </a:r>
            <a:r>
              <a:rPr lang="en-IE" sz="1800" b="1" dirty="0"/>
              <a:t> 300</a:t>
            </a:r>
          </a:p>
        </p:txBody>
      </p:sp>
      <p:graphicFrame>
        <p:nvGraphicFramePr>
          <p:cNvPr id="24" name="Content Placeholder 23"/>
          <p:cNvGraphicFramePr>
            <a:graphicFrameLocks noGrp="1"/>
          </p:cNvGraphicFramePr>
          <p:nvPr>
            <p:ph sz="half" idx="2"/>
            <p:extLst>
              <p:ext uri="{D42A27DB-BD31-4B8C-83A1-F6EECF244321}">
                <p14:modId xmlns="" xmlns:p14="http://schemas.microsoft.com/office/powerpoint/2010/main" val="198832170"/>
              </p:ext>
            </p:extLst>
          </p:nvPr>
        </p:nvGraphicFramePr>
        <p:xfrm>
          <a:off x="5562600" y="2096294"/>
          <a:ext cx="2209800" cy="3533775"/>
        </p:xfrm>
        <a:graphic>
          <a:graphicData uri="http://schemas.openxmlformats.org/drawingml/2006/table">
            <a:tbl>
              <a:tblPr/>
              <a:tblGrid>
                <a:gridCol w="736600"/>
                <a:gridCol w="736600"/>
                <a:gridCol w="736600"/>
              </a:tblGrid>
              <a:tr h="190500">
                <a:tc>
                  <a:txBody>
                    <a:bodyPr/>
                    <a:lstStyle/>
                    <a:p>
                      <a:pPr algn="ctr" fontAlgn="b"/>
                      <a:r>
                        <a:rPr lang="en-IE" sz="1100" b="1" i="0" u="none" strike="noStrike" dirty="0">
                          <a:solidFill>
                            <a:srgbClr val="000000"/>
                          </a:solidFill>
                          <a:effectLst/>
                          <a:latin typeface="Calibri"/>
                        </a:rPr>
                        <a:t>Ranked Set</a:t>
                      </a: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Flagged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IE" sz="1100" b="1" i="0" u="none" strike="noStrike" dirty="0" smtClean="0">
                          <a:solidFill>
                            <a:srgbClr val="000000"/>
                          </a:solidFill>
                          <a:effectLst/>
                          <a:latin typeface="Calibri"/>
                        </a:rPr>
                        <a:t>Tagged</a:t>
                      </a:r>
                      <a:endParaRPr lang="en-IE" sz="1100" b="1" i="0" u="none" strike="noStrike" dirty="0">
                        <a:solidFill>
                          <a:srgbClr val="000000"/>
                        </a:solidFill>
                        <a:effectLst/>
                        <a:latin typeface="Calibri"/>
                      </a:endParaRPr>
                    </a:p>
                  </a:txBody>
                  <a:tcPr marL="9525" marR="9525" marT="9525" marB="0" anchor="b">
                    <a:lnL>
                      <a:noFill/>
                    </a:lnL>
                    <a:lnR>
                      <a:noFill/>
                    </a:lnR>
                    <a:lnT>
                      <a:noFill/>
                    </a:lnT>
                    <a:lnB>
                      <a:noFill/>
                    </a:lnB>
                  </a:tcPr>
                </a:tc>
              </a:tr>
              <a:tr h="200025">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IE" sz="1100" b="0" i="0" u="none" strike="noStrike" dirty="0" smtClean="0">
                          <a:solidFill>
                            <a:srgbClr val="000000"/>
                          </a:solidFill>
                          <a:effectLst/>
                          <a:latin typeface="Calibri"/>
                        </a:rPr>
                        <a:t>PMEA=PCAP</a:t>
                      </a:r>
                      <a:endParaRPr lang="en-IE" sz="11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ctr" fontAlgn="ctr"/>
                      <a:r>
                        <a:rPr lang="en-IE" sz="1100" b="0" i="0" u="none" strike="noStrike" dirty="0" smtClean="0">
                          <a:solidFill>
                            <a:srgbClr val="FFFFFF"/>
                          </a:solidFill>
                          <a:effectLst/>
                          <a:latin typeface="Calibri"/>
                        </a:rPr>
                        <a:t>3</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endParaRPr lang="en-IE" sz="1100" b="0" i="0" u="none" strike="noStrike" dirty="0">
                        <a:solidFill>
                          <a:srgbClr val="000000"/>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en-IE" sz="1100" b="0" i="0" u="none" strike="noStrike" dirty="0">
                        <a:solidFill>
                          <a:schemeClr val="bg1"/>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ctr" fontAlgn="ctr"/>
                      <a:r>
                        <a:rPr lang="en-IE" sz="1100" b="0" i="0" u="none" strike="noStrike" dirty="0" smtClean="0">
                          <a:solidFill>
                            <a:srgbClr val="FFFFFF"/>
                          </a:solidFill>
                          <a:effectLst/>
                          <a:latin typeface="Calibri"/>
                        </a:rPr>
                        <a:t>2</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fontAlgn="b"/>
                      <a:r>
                        <a:rPr lang="en-IE" sz="1100" b="0" i="0" u="none" strike="noStrike" dirty="0">
                          <a:solidFill>
                            <a:schemeClr val="bg1"/>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190500">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ctr" fontAlgn="b"/>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200025">
                <a:tc>
                  <a:txBody>
                    <a:bodyPr/>
                    <a:lstStyle/>
                    <a:p>
                      <a:pPr algn="ctr" fontAlgn="ctr"/>
                      <a:r>
                        <a:rPr lang="en-IE" sz="1100" b="0" i="0" u="none" strike="noStrike" dirty="0" smtClean="0">
                          <a:solidFill>
                            <a:srgbClr val="FFFFFF"/>
                          </a:solidFill>
                          <a:effectLst/>
                          <a:latin typeface="Calibri"/>
                        </a:rPr>
                        <a:t>1</a:t>
                      </a:r>
                      <a:endParaRPr lang="en-IE" sz="1100" b="0" i="0" u="none" strike="noStrike" dirty="0">
                        <a:solidFill>
                          <a:srgbClr val="FFFFFF"/>
                        </a:solidFill>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C0504D"/>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IE" sz="1100" b="0" i="0" u="none" strike="noStrike" dirty="0">
                          <a:solidFill>
                            <a:srgbClr val="FFFFFF"/>
                          </a:solidFill>
                          <a:effectLst/>
                          <a:latin typeface="Calibri"/>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00025">
                <a:tc>
                  <a:txBody>
                    <a:bodyPr/>
                    <a:lstStyle/>
                    <a:p>
                      <a:pPr algn="ctr" fontAlgn="ct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025">
                <a:tc>
                  <a:txBody>
                    <a:bodyPr/>
                    <a:lstStyle/>
                    <a:p>
                      <a:pPr algn="ctr" fontAlgn="ct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0500">
                <a:tc>
                  <a:txBody>
                    <a:bodyPr/>
                    <a:lstStyle/>
                    <a:p>
                      <a:pPr algn="ctr" fontAlgn="ctr"/>
                      <a:endParaRPr lang="en-IE" sz="1100" b="0"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100" b="0" i="0" u="none" strike="noStrike" dirty="0" smtClean="0">
                          <a:solidFill>
                            <a:srgbClr val="000000"/>
                          </a:solidFill>
                          <a:effectLst/>
                          <a:latin typeface="+mn-lt"/>
                        </a:rPr>
                        <a:t>QRTAG</a:t>
                      </a:r>
                      <a:r>
                        <a:rPr lang="en-IE" sz="1100" b="0" i="0" u="none" strike="noStrike" dirty="0">
                          <a:solidFill>
                            <a:srgbClr val="000000"/>
                          </a:solidFill>
                          <a:effectLst/>
                          <a:latin typeface="Calibri"/>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r>
              <a:tr h="200025">
                <a:tc>
                  <a:txBody>
                    <a:bodyPr/>
                    <a:lstStyle/>
                    <a:p>
                      <a:pPr algn="ctr" fontAlgn="ctr"/>
                      <a:r>
                        <a:rPr lang="en-IE" sz="1100" b="0" i="0" u="none" strike="noStrike" dirty="0">
                          <a:solidFill>
                            <a:srgbClr val="FFFFFF"/>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E" sz="1100" b="0" i="0" u="none" strike="noStrike" dirty="0">
                          <a:solidFill>
                            <a:srgbClr val="000000"/>
                          </a:solidFill>
                          <a:effectLst/>
                          <a:latin typeface="Calibri"/>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190500">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tc>
                  <a:txBody>
                    <a:bodyPr/>
                    <a:lstStyle/>
                    <a:p>
                      <a:pPr algn="l" fontAlgn="b"/>
                      <a:r>
                        <a:rPr lang="en-IE" sz="1100" b="0" i="0" u="none" strike="noStrike" dirty="0">
                          <a:solidFill>
                            <a:srgbClr val="000000"/>
                          </a:solidFill>
                          <a:effectLst/>
                          <a:latin typeface="Calibri"/>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190500">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r>
              <a:tr h="200025">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IE" sz="11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9" name="Diagram 8"/>
          <p:cNvGraphicFramePr/>
          <p:nvPr>
            <p:extLst>
              <p:ext uri="{D42A27DB-BD31-4B8C-83A1-F6EECF244321}">
                <p14:modId xmlns="" xmlns:p14="http://schemas.microsoft.com/office/powerpoint/2010/main" val="3171345993"/>
              </p:ext>
            </p:extLst>
          </p:nvPr>
        </p:nvGraphicFramePr>
        <p:xfrm>
          <a:off x="457200" y="459358"/>
          <a:ext cx="8229599" cy="64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899592" y="6059269"/>
            <a:ext cx="7177608" cy="646331"/>
          </a:xfrm>
          <a:prstGeom prst="rect">
            <a:avLst/>
          </a:prstGeom>
          <a:noFill/>
        </p:spPr>
        <p:txBody>
          <a:bodyPr wrap="square" rtlCol="0">
            <a:spAutoFit/>
          </a:bodyPr>
          <a:lstStyle/>
          <a:p>
            <a:r>
              <a:rPr lang="en-IE" dirty="0" smtClean="0"/>
              <a:t>QRTAG is the sum of the initial tagged bids &amp; offers. Indicates how much tagging is required to bring sum of tagged bids &amp; offers to zero  </a:t>
            </a:r>
            <a:endParaRPr lang="en-IE" dirty="0"/>
          </a:p>
        </p:txBody>
      </p:sp>
      <p:sp>
        <p:nvSpPr>
          <p:cNvPr id="3" name="TextBox 2"/>
          <p:cNvSpPr txBox="1"/>
          <p:nvPr/>
        </p:nvSpPr>
        <p:spPr>
          <a:xfrm>
            <a:off x="5329416" y="1264918"/>
            <a:ext cx="2930664" cy="830997"/>
          </a:xfrm>
          <a:prstGeom prst="rect">
            <a:avLst/>
          </a:prstGeom>
          <a:noFill/>
        </p:spPr>
        <p:txBody>
          <a:bodyPr wrap="square" rtlCol="0">
            <a:spAutoFit/>
          </a:bodyPr>
          <a:lstStyle/>
          <a:p>
            <a:r>
              <a:rPr lang="en-IE" sz="1200" dirty="0" smtClean="0"/>
              <a:t>Dark Red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Red = +</a:t>
            </a:r>
            <a:r>
              <a:rPr lang="en-IE" sz="1200" dirty="0" err="1" smtClean="0"/>
              <a:t>ve</a:t>
            </a:r>
            <a:r>
              <a:rPr lang="en-IE" sz="1200" dirty="0" smtClean="0"/>
              <a:t> Flagged / Tagged</a:t>
            </a:r>
          </a:p>
          <a:p>
            <a:r>
              <a:rPr lang="en-IE" sz="1200" dirty="0" smtClean="0"/>
              <a:t>Dark Blue = -</a:t>
            </a:r>
            <a:r>
              <a:rPr lang="en-IE" sz="1200" dirty="0" err="1" smtClean="0"/>
              <a:t>ve</a:t>
            </a:r>
            <a:r>
              <a:rPr lang="en-IE" sz="1200" dirty="0" smtClean="0"/>
              <a:t> </a:t>
            </a:r>
            <a:r>
              <a:rPr lang="en-IE" sz="1200" dirty="0" err="1" smtClean="0"/>
              <a:t>Unflagged</a:t>
            </a:r>
            <a:r>
              <a:rPr lang="en-IE" sz="1200" dirty="0" smtClean="0"/>
              <a:t> / Untagged</a:t>
            </a:r>
          </a:p>
          <a:p>
            <a:r>
              <a:rPr lang="en-IE" sz="1200" dirty="0" smtClean="0"/>
              <a:t>Light Blue = -</a:t>
            </a:r>
            <a:r>
              <a:rPr lang="en-IE" sz="1200" dirty="0" err="1" smtClean="0"/>
              <a:t>ve</a:t>
            </a:r>
            <a:r>
              <a:rPr lang="en-IE" sz="1200" dirty="0" smtClean="0"/>
              <a:t> Flagged / Tagged</a:t>
            </a:r>
            <a:endParaRPr lang="en-IE" sz="1200" dirty="0"/>
          </a:p>
        </p:txBody>
      </p:sp>
    </p:spTree>
    <p:extLst>
      <p:ext uri="{BB962C8B-B14F-4D97-AF65-F5344CB8AC3E}">
        <p14:creationId xmlns="" xmlns:p14="http://schemas.microsoft.com/office/powerpoint/2010/main" val="2914264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romMMT xmlns="f69c7b9a-bbed-41f8-b24c-bbeb71979adf">true</FromMMT>
    <MMTID xmlns="f69c7b9a-bbed-41f8-b24c-bbeb71979adf">1822</MMTID>
    <ModID xmlns="bd8dd43f-48f8-46ce-9b8d-78f402b7750b">743</ModID>
  </documentManagement>
</p:properties>
</file>

<file path=customXml/itemProps1.xml><?xml version="1.0" encoding="utf-8"?>
<ds:datastoreItem xmlns:ds="http://schemas.openxmlformats.org/officeDocument/2006/customXml" ds:itemID="{DEE5A854-650A-465F-B452-AE33C620B9A0}"/>
</file>

<file path=customXml/itemProps2.xml><?xml version="1.0" encoding="utf-8"?>
<ds:datastoreItem xmlns:ds="http://schemas.openxmlformats.org/officeDocument/2006/customXml" ds:itemID="{AB4AC65F-A074-428E-875C-4626B800FEE9}"/>
</file>

<file path=customXml/itemProps3.xml><?xml version="1.0" encoding="utf-8"?>
<ds:datastoreItem xmlns:ds="http://schemas.openxmlformats.org/officeDocument/2006/customXml" ds:itemID="{191172F2-1EA4-4301-8685-E7D60F03989B}"/>
</file>

<file path=docProps/app.xml><?xml version="1.0" encoding="utf-8"?>
<Properties xmlns="http://schemas.openxmlformats.org/officeDocument/2006/extended-properties" xmlns:vt="http://schemas.openxmlformats.org/officeDocument/2006/docPropsVTypes">
  <TotalTime>1020</TotalTime>
  <Words>1982</Words>
  <Application>Microsoft Office PowerPoint</Application>
  <PresentationFormat>On-screen Show (4:3)</PresentationFormat>
  <Paragraphs>510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EirGrid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Kerin, Martin</dc:creator>
  <cp:lastModifiedBy>eblair</cp:lastModifiedBy>
  <cp:revision>33</cp:revision>
  <dcterms:created xsi:type="dcterms:W3CDTF">2018-01-29T17:04:13Z</dcterms:created>
  <dcterms:modified xsi:type="dcterms:W3CDTF">2018-03-16T11:36:58Z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3" name="File Category">
    <vt:lpwstr/>
  </property>
  <property fmtid="{D5CDD505-2E9C-101B-9397-08002B2CF9AE}" pid="4" name="Document Owner">
    <vt:lpwstr>Kerin, Martin103</vt:lpwstr>
  </property>
  <property fmtid="{D5CDD505-2E9C-101B-9397-08002B2CF9AE}" pid="6" name="iab7cdb7554d4997ae876b11632fa575">
    <vt:lpwstr/>
  </property>
  <property fmtid="{D5CDD505-2E9C-101B-9397-08002B2CF9AE}" pid="9" name="Doc Type">
    <vt:lpwstr>MJK</vt:lpwstr>
  </property>
  <property fmtid="{D5CDD505-2E9C-101B-9397-08002B2CF9AE}" pid="12" name="Copy to Website">
    <vt:lpwstr>true</vt:lpwstr>
  </property>
  <property fmtid="{D5CDD505-2E9C-101B-9397-08002B2CF9AE}" pid="13" name="Mod ID">
    <vt:lpwstr>1081</vt:lpwstr>
  </property>
  <property fmtid="{D5CDD505-2E9C-101B-9397-08002B2CF9AE}" pid="14" name="Year of Modification Proposal">
    <vt:lpwstr>2018</vt:lpwstr>
  </property>
  <property fmtid="{D5CDD505-2E9C-101B-9397-08002B2CF9AE}" pid="15" name="Document Type">
    <vt:lpwstr>Slides</vt:lpwstr>
  </property>
  <property fmtid="{D5CDD505-2E9C-101B-9397-08002B2CF9AE}" pid="17" name="_CopySource">
    <vt:lpwstr>Mod_07_18 Presentation.pptx</vt:lpwstr>
  </property>
  <property fmtid="{D5CDD505-2E9C-101B-9397-08002B2CF9AE}" pid="18" name="Order">
    <vt:r8>380600</vt:r8>
  </property>
</Properties>
</file>