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Mod_08_18 – TPAR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264D60E2-10FD-42A9-BDFF-E0908413AB75}" type="presOf" srcId="{0892F4D6-8279-418A-8AE9-47AF4E299AA2}" destId="{E48EDA4C-8A74-43CF-ADF1-DB0F43C3695D}" srcOrd="0" destOrd="0" presId="urn:microsoft.com/office/officeart/2005/8/layout/vList2"/>
    <dgm:cxn modelId="{8D0FB783-DB18-46EF-9654-2EE804D5C9AB}" type="presOf" srcId="{B53502B7-CFD9-4D79-A7B6-A209BE8CBF2D}" destId="{BCBE42DD-E755-40FA-869D-120EE8F7268F}" srcOrd="0" destOrd="0" presId="urn:microsoft.com/office/officeart/2005/8/layout/vList2"/>
    <dgm:cxn modelId="{6B035766-E07D-4C26-B74D-CCDFF06D38C8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Mod_08_18 – TPAR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19380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87175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23570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4672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36338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33794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43216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72930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14036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66673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73647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65E3F-CBDC-439D-A90B-CB22954F2028}" type="datetimeFigureOut">
              <a:rPr lang="en-IE" smtClean="0"/>
              <a:pPr/>
              <a:t>16/03/2018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043005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="" xmlns:p14="http://schemas.microsoft.com/office/powerpoint/2010/main" val="1170541195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IE" dirty="0" smtClean="0"/>
              <a:t>Current drafting assumes </a:t>
            </a:r>
            <a:r>
              <a:rPr lang="en-IE" dirty="0"/>
              <a:t>QPAR &gt; </a:t>
            </a:r>
            <a:r>
              <a:rPr lang="en-IE" dirty="0" smtClean="0"/>
              <a:t>0;</a:t>
            </a:r>
          </a:p>
          <a:p>
            <a:r>
              <a:rPr lang="en-IE" dirty="0" smtClean="0"/>
              <a:t>As a </a:t>
            </a:r>
            <a:r>
              <a:rPr lang="en-IE" dirty="0"/>
              <a:t>parameter which states over what absolute volume of balancing market accepted bids/offers will we create the volume weighted average price, no need for it ever to be </a:t>
            </a:r>
            <a:r>
              <a:rPr lang="en-IE" dirty="0" smtClean="0"/>
              <a:t>negative;</a:t>
            </a:r>
          </a:p>
          <a:p>
            <a:r>
              <a:rPr lang="en-IE" dirty="0" smtClean="0"/>
              <a:t>But there is a mathematical </a:t>
            </a:r>
            <a:r>
              <a:rPr lang="en-IE" dirty="0"/>
              <a:t>possibility that </a:t>
            </a:r>
            <a:r>
              <a:rPr lang="en-IE" dirty="0" smtClean="0"/>
              <a:t>if </a:t>
            </a:r>
            <a:r>
              <a:rPr lang="en-IE" dirty="0"/>
              <a:t>QPAR were to be a negative number </a:t>
            </a:r>
            <a:r>
              <a:rPr lang="en-IE" dirty="0" smtClean="0"/>
              <a:t>then there could be more than one unique answer, for example with QNIV </a:t>
            </a:r>
            <a:r>
              <a:rPr lang="en-IE" dirty="0"/>
              <a:t>= </a:t>
            </a:r>
            <a:r>
              <a:rPr lang="en-IE" dirty="0" smtClean="0"/>
              <a:t>5 and QPAR </a:t>
            </a:r>
            <a:r>
              <a:rPr lang="en-IE" dirty="0"/>
              <a:t>= -</a:t>
            </a:r>
            <a:r>
              <a:rPr lang="en-IE" dirty="0" smtClean="0"/>
              <a:t>6:</a:t>
            </a:r>
            <a:endParaRPr lang="en-IE" dirty="0"/>
          </a:p>
          <a:p>
            <a:pPr lvl="1"/>
            <a:r>
              <a:rPr lang="en-IE" dirty="0" smtClean="0"/>
              <a:t>(Clause </a:t>
            </a:r>
            <a:r>
              <a:rPr lang="en-IE" dirty="0"/>
              <a:t>11) If -QPAR &lt;= QNIV &lt;= </a:t>
            </a:r>
            <a:r>
              <a:rPr lang="en-IE" dirty="0" smtClean="0"/>
              <a:t>QPAR:</a:t>
            </a:r>
            <a:endParaRPr lang="en-IE" dirty="0"/>
          </a:p>
          <a:p>
            <a:pPr lvl="2"/>
            <a:r>
              <a:rPr lang="en-IE" dirty="0" smtClean="0">
                <a:solidFill>
                  <a:srgbClr val="FF0000"/>
                </a:solidFill>
              </a:rPr>
              <a:t>- </a:t>
            </a:r>
            <a:r>
              <a:rPr lang="en-IE" dirty="0">
                <a:solidFill>
                  <a:srgbClr val="FF0000"/>
                </a:solidFill>
              </a:rPr>
              <a:t>(-6) &lt;= 5 &lt;= 6, 6 &lt;= 5 &lt;= 6, false so “If” statement fails;</a:t>
            </a:r>
          </a:p>
          <a:p>
            <a:pPr lvl="1"/>
            <a:r>
              <a:rPr lang="en-IE" dirty="0" smtClean="0"/>
              <a:t>(</a:t>
            </a:r>
            <a:r>
              <a:rPr lang="en-IE" dirty="0"/>
              <a:t>Clause 12) If QNIV  &gt; </a:t>
            </a:r>
            <a:r>
              <a:rPr lang="en-IE" dirty="0" smtClean="0"/>
              <a:t>QPAR:</a:t>
            </a:r>
            <a:endParaRPr lang="en-IE" dirty="0"/>
          </a:p>
          <a:p>
            <a:pPr lvl="2"/>
            <a:r>
              <a:rPr lang="en-IE" dirty="0" smtClean="0">
                <a:solidFill>
                  <a:srgbClr val="00B050"/>
                </a:solidFill>
              </a:rPr>
              <a:t>5 </a:t>
            </a:r>
            <a:r>
              <a:rPr lang="en-IE" dirty="0">
                <a:solidFill>
                  <a:srgbClr val="00B050"/>
                </a:solidFill>
              </a:rPr>
              <a:t>&gt; -6, true so “If” statement passes;</a:t>
            </a:r>
          </a:p>
          <a:p>
            <a:pPr lvl="1"/>
            <a:r>
              <a:rPr lang="en-IE" dirty="0" smtClean="0"/>
              <a:t>(</a:t>
            </a:r>
            <a:r>
              <a:rPr lang="en-IE" dirty="0"/>
              <a:t>Clause 13) If QNIV &lt; - </a:t>
            </a:r>
            <a:r>
              <a:rPr lang="en-IE" dirty="0" smtClean="0"/>
              <a:t>QPAR:</a:t>
            </a:r>
            <a:endParaRPr lang="en-IE" dirty="0"/>
          </a:p>
          <a:p>
            <a:pPr lvl="2"/>
            <a:r>
              <a:rPr lang="en-IE" dirty="0" smtClean="0">
                <a:solidFill>
                  <a:srgbClr val="00B050"/>
                </a:solidFill>
              </a:rPr>
              <a:t>5 </a:t>
            </a:r>
            <a:r>
              <a:rPr lang="en-IE" dirty="0">
                <a:solidFill>
                  <a:srgbClr val="00B050"/>
                </a:solidFill>
              </a:rPr>
              <a:t>&lt; - (-6), 5 &lt; 6, true so “If” statement passes.</a:t>
            </a:r>
          </a:p>
          <a:p>
            <a:r>
              <a:rPr lang="en-IE" dirty="0" smtClean="0"/>
              <a:t>While it is not expected to happen in reality, this modification is being proposed to ensure that is unambiguously understood to be the case and </a:t>
            </a:r>
            <a:r>
              <a:rPr lang="en-IE" dirty="0"/>
              <a:t>also to ensure compliance for certification </a:t>
            </a:r>
            <a:r>
              <a:rPr lang="en-IE"/>
              <a:t>purposes </a:t>
            </a:r>
            <a:r>
              <a:rPr lang="en-IE" smtClean="0"/>
              <a:t>by </a:t>
            </a:r>
            <a:r>
              <a:rPr lang="en-IE" dirty="0" smtClean="0"/>
              <a:t>making it explicit that QPAR &gt; 0 is expected.</a:t>
            </a:r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val="26642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romMMT xmlns="f69c7b9a-bbed-41f8-b24c-bbeb71979adf">true</FromMMT>
    <MMTID xmlns="f69c7b9a-bbed-41f8-b24c-bbeb71979adf">1823</MMTID>
    <ModID xmlns="bd8dd43f-48f8-46ce-9b8d-78f402b7750b">744</ModID>
  </documentManagement>
</p:properties>
</file>

<file path=customXml/itemProps1.xml><?xml version="1.0" encoding="utf-8"?>
<ds:datastoreItem xmlns:ds="http://schemas.openxmlformats.org/officeDocument/2006/customXml" ds:itemID="{E9849501-90DA-4B5A-A50C-9485617A7522}"/>
</file>

<file path=customXml/itemProps2.xml><?xml version="1.0" encoding="utf-8"?>
<ds:datastoreItem xmlns:ds="http://schemas.openxmlformats.org/officeDocument/2006/customXml" ds:itemID="{AB4AC65F-A074-428E-875C-4626B800FEE9}"/>
</file>

<file path=customXml/itemProps3.xml><?xml version="1.0" encoding="utf-8"?>
<ds:datastoreItem xmlns:ds="http://schemas.openxmlformats.org/officeDocument/2006/customXml" ds:itemID="{191172F2-1EA4-4301-8685-E7D60F03989B}"/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120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EirGrid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Kerin, Martin</dc:creator>
  <cp:lastModifiedBy>eblair</cp:lastModifiedBy>
  <cp:revision>34</cp:revision>
  <dcterms:created xsi:type="dcterms:W3CDTF">2018-01-29T17:04:13Z</dcterms:created>
  <dcterms:modified xsi:type="dcterms:W3CDTF">2018-03-16T11:37:20Z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3" name="File Category">
    <vt:lpwstr/>
  </property>
  <property fmtid="{D5CDD505-2E9C-101B-9397-08002B2CF9AE}" pid="4" name="Document Owner">
    <vt:lpwstr>Kerin, Martin103</vt:lpwstr>
  </property>
  <property fmtid="{D5CDD505-2E9C-101B-9397-08002B2CF9AE}" pid="6" name="iab7cdb7554d4997ae876b11632fa575">
    <vt:lpwstr/>
  </property>
  <property fmtid="{D5CDD505-2E9C-101B-9397-08002B2CF9AE}" pid="9" name="Doc Type">
    <vt:lpwstr>MJK</vt:lpwstr>
  </property>
  <property fmtid="{D5CDD505-2E9C-101B-9397-08002B2CF9AE}" pid="12" name="Copy to Website">
    <vt:lpwstr>true</vt:lpwstr>
  </property>
  <property fmtid="{D5CDD505-2E9C-101B-9397-08002B2CF9AE}" pid="13" name="Mod ID">
    <vt:lpwstr>1082</vt:lpwstr>
  </property>
  <property fmtid="{D5CDD505-2E9C-101B-9397-08002B2CF9AE}" pid="14" name="Year of Modification Proposal">
    <vt:lpwstr>2018</vt:lpwstr>
  </property>
  <property fmtid="{D5CDD505-2E9C-101B-9397-08002B2CF9AE}" pid="15" name="Document Type">
    <vt:lpwstr>Slides</vt:lpwstr>
  </property>
  <property fmtid="{D5CDD505-2E9C-101B-9397-08002B2CF9AE}" pid="17" name="_CopySource">
    <vt:lpwstr>Mod_08_18 Presentation.pptx</vt:lpwstr>
  </property>
  <property fmtid="{D5CDD505-2E9C-101B-9397-08002B2CF9AE}" pid="18" name="Order">
    <vt:r8>380700</vt:r8>
  </property>
</Properties>
</file>