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sldIdLst>
    <p:sldId id="257" r:id="rId3"/>
    <p:sldId id="258" r:id="rId4"/>
    <p:sldId id="260"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676"/>
    <a:srgbClr val="C8B474"/>
    <a:srgbClr val="157C85"/>
    <a:srgbClr val="7D1651"/>
    <a:srgbClr val="F6A9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9"/>
    <p:restoredTop sz="94664"/>
  </p:normalViewPr>
  <p:slideViewPr>
    <p:cSldViewPr snapToGrid="0" snapToObjects="1">
      <p:cViewPr>
        <p:scale>
          <a:sx n="88" d="100"/>
          <a:sy n="88" d="100"/>
        </p:scale>
        <p:origin x="-2352" y="-5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Picture 8" descr="EIRGRID_2015_GRADIENT.jpg"/>
          <p:cNvPicPr>
            <a:picLocks noChangeAspect="1"/>
          </p:cNvPicPr>
          <p:nvPr userDrawn="1"/>
        </p:nvPicPr>
        <p:blipFill rotWithShape="1">
          <a:blip r:embed="rId2">
            <a:extLst>
              <a:ext uri="{28A0092B-C50C-407E-A947-70E740481C1C}">
                <a14:useLocalDpi xmlns:a14="http://schemas.microsoft.com/office/drawing/2010/main"/>
              </a:ext>
            </a:extLst>
          </a:blip>
          <a:srcRect t="24647" r="1205"/>
          <a:stretch/>
        </p:blipFill>
        <p:spPr>
          <a:xfrm>
            <a:off x="-1" y="0"/>
            <a:ext cx="9144001" cy="6899461"/>
          </a:xfrm>
          <a:prstGeom prst="rect">
            <a:avLst/>
          </a:prstGeom>
        </p:spPr>
      </p:pic>
      <p:sp>
        <p:nvSpPr>
          <p:cNvPr id="4" name="Date Placeholder 3"/>
          <p:cNvSpPr>
            <a:spLocks noGrp="1"/>
          </p:cNvSpPr>
          <p:nvPr>
            <p:ph type="dt" sz="half" idx="10"/>
          </p:nvPr>
        </p:nvSpPr>
        <p:spPr/>
        <p:txBody>
          <a:bodyPr/>
          <a:lstStyle/>
          <a:p>
            <a:fld id="{8AA46BB3-3D07-4744-813D-FEF8B2081F77}"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34F2-7C8A-A843-B2D8-85ABE5DF5039}" type="slidenum">
              <a:rPr lang="en-US" smtClean="0"/>
              <a:t>‹#›</a:t>
            </a:fld>
            <a:endParaRPr lang="en-US"/>
          </a:p>
        </p:txBody>
      </p:sp>
      <p:sp>
        <p:nvSpPr>
          <p:cNvPr id="15" name="Text Placeholder 2"/>
          <p:cNvSpPr>
            <a:spLocks noGrp="1"/>
          </p:cNvSpPr>
          <p:nvPr>
            <p:ph type="body" idx="13"/>
          </p:nvPr>
        </p:nvSpPr>
        <p:spPr>
          <a:xfrm>
            <a:off x="722313" y="4092272"/>
            <a:ext cx="7772400" cy="1196867"/>
          </a:xfrm>
        </p:spPr>
        <p:txBody>
          <a:bodyPr anchor="t"/>
          <a:lstStyle>
            <a:lvl1pPr marL="0" indent="0">
              <a:buNone/>
              <a:defRPr sz="2000" b="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hasCustomPrompt="1"/>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a:t>Click To Edit Master Text Styles</a:t>
            </a:r>
          </a:p>
        </p:txBody>
      </p:sp>
      <p:grpSp>
        <p:nvGrpSpPr>
          <p:cNvPr id="14" name="Group 13"/>
          <p:cNvGrpSpPr/>
          <p:nvPr userDrawn="1"/>
        </p:nvGrpSpPr>
        <p:grpSpPr>
          <a:xfrm>
            <a:off x="-25658" y="5373351"/>
            <a:ext cx="9237011" cy="1484649"/>
            <a:chOff x="-25658" y="5373351"/>
            <a:chExt cx="9237011" cy="1484649"/>
          </a:xfrm>
        </p:grpSpPr>
        <p:pic>
          <p:nvPicPr>
            <p:cNvPr id="17" name="Picture 16" descr="EirGrid Arc for PowerPoint.ai"/>
            <p:cNvPicPr>
              <a:picLocks noChangeAspect="1"/>
            </p:cNvPicPr>
            <p:nvPr userDrawn="1"/>
          </p:nvPicPr>
          <p:blipFill rotWithShape="1">
            <a:blip r:embed="rId3" cstate="screen">
              <a:extLst>
                <a:ext uri="{28A0092B-C50C-407E-A947-70E740481C1C}">
                  <a14:useLocalDpi xmlns:a14="http://schemas.microsoft.com/office/drawing/2010/main"/>
                </a:ext>
              </a:extLst>
            </a:blip>
            <a:srcRect b="42741"/>
            <a:stretch/>
          </p:blipFill>
          <p:spPr>
            <a:xfrm>
              <a:off x="-25658" y="5373351"/>
              <a:ext cx="9237011" cy="1190408"/>
            </a:xfrm>
            <a:prstGeom prst="rect">
              <a:avLst/>
            </a:prstGeom>
          </p:spPr>
        </p:pic>
        <p:sp>
          <p:nvSpPr>
            <p:cNvPr id="18" name="Rectangle 17"/>
            <p:cNvSpPr/>
            <p:nvPr userDrawn="1"/>
          </p:nvSpPr>
          <p:spPr>
            <a:xfrm>
              <a:off x="-25658" y="6208599"/>
              <a:ext cx="9237011" cy="64940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2" name="Group 8"/>
          <p:cNvGrpSpPr>
            <a:grpSpLocks/>
          </p:cNvGrpSpPr>
          <p:nvPr userDrawn="1"/>
        </p:nvGrpSpPr>
        <p:grpSpPr bwMode="auto">
          <a:xfrm>
            <a:off x="2524142" y="5781603"/>
            <a:ext cx="4067545" cy="874514"/>
            <a:chOff x="2884919" y="4573750"/>
            <a:chExt cx="3411553" cy="734696"/>
          </a:xfrm>
        </p:grpSpPr>
        <p:pic>
          <p:nvPicPr>
            <p:cNvPr id="13" name="Picture 7"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4688" y="4573750"/>
              <a:ext cx="1391784" cy="73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EIRGRID_2015_Colour_Low_R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84919" y="4573750"/>
              <a:ext cx="2006115" cy="72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447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46BB3-3D07-4744-813D-FEF8B2081F77}"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0634F2-7C8A-A843-B2D8-85ABE5DF5039}" type="slidenum">
              <a:rPr lang="en-US" smtClean="0"/>
              <a:t>‹#›</a:t>
            </a:fld>
            <a:endParaRPr lang="en-US"/>
          </a:p>
        </p:txBody>
      </p:sp>
    </p:spTree>
    <p:extLst>
      <p:ext uri="{BB962C8B-B14F-4D97-AF65-F5344CB8AC3E}">
        <p14:creationId xmlns:p14="http://schemas.microsoft.com/office/powerpoint/2010/main" val="295916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8F71AA5D-1747-415A-A419-8D2BBE6B4E49}" type="datetimeFigureOut">
              <a:rPr lang="en-IE" smtClean="0"/>
              <a:t>22/10/2019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99CC47-E1F3-4292-B9F5-710CB8EAC9AF}" type="slidenum">
              <a:rPr lang="en-IE" smtClean="0"/>
              <a:t>‹#›</a:t>
            </a:fld>
            <a:endParaRPr lang="en-IE"/>
          </a:p>
        </p:txBody>
      </p:sp>
    </p:spTree>
    <p:extLst>
      <p:ext uri="{BB962C8B-B14F-4D97-AF65-F5344CB8AC3E}">
        <p14:creationId xmlns:p14="http://schemas.microsoft.com/office/powerpoint/2010/main" val="373616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8AA46BB3-3D07-4744-813D-FEF8B2081F77}"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34F2-7C8A-A843-B2D8-85ABE5DF5039}" type="slidenum">
              <a:rPr lang="en-US" smtClean="0"/>
              <a:t>‹#›</a:t>
            </a:fld>
            <a:endParaRPr lang="en-US"/>
          </a:p>
        </p:txBody>
      </p:sp>
    </p:spTree>
    <p:extLst>
      <p:ext uri="{BB962C8B-B14F-4D97-AF65-F5344CB8AC3E}">
        <p14:creationId xmlns:p14="http://schemas.microsoft.com/office/powerpoint/2010/main" val="101889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163F6818-03FE-5746-A193-A10A913A0A71}"/>
              </a:ext>
            </a:extLst>
          </p:cNvPr>
          <p:cNvPicPr>
            <a:picLocks noChangeAspect="1"/>
          </p:cNvPicPr>
          <p:nvPr userDrawn="1"/>
        </p:nvPicPr>
        <p:blipFill rotWithShape="1">
          <a:blip r:embed="rId2"/>
          <a:srcRect l="6086" r="6086"/>
          <a:stretch/>
        </p:blipFill>
        <p:spPr>
          <a:xfrm>
            <a:off x="-123825" y="-62855"/>
            <a:ext cx="9454307" cy="6053490"/>
          </a:xfrm>
          <a:prstGeom prst="rect">
            <a:avLst/>
          </a:prstGeom>
        </p:spPr>
      </p:pic>
      <p:sp>
        <p:nvSpPr>
          <p:cNvPr id="4" name="Date Placeholder 3"/>
          <p:cNvSpPr>
            <a:spLocks noGrp="1"/>
          </p:cNvSpPr>
          <p:nvPr>
            <p:ph type="dt" sz="half" idx="10"/>
          </p:nvPr>
        </p:nvSpPr>
        <p:spPr/>
        <p:txBody>
          <a:bodyPr/>
          <a:lstStyle/>
          <a:p>
            <a:fld id="{8AA46BB3-3D07-4744-813D-FEF8B2081F77}"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34F2-7C8A-A843-B2D8-85ABE5DF5039}" type="slidenum">
              <a:rPr lang="en-US" smtClean="0"/>
              <a:t>‹#›</a:t>
            </a:fld>
            <a:endParaRPr lang="en-US"/>
          </a:p>
        </p:txBody>
      </p:sp>
      <p:sp>
        <p:nvSpPr>
          <p:cNvPr id="15" name="Text Placeholder 2"/>
          <p:cNvSpPr>
            <a:spLocks noGrp="1"/>
          </p:cNvSpPr>
          <p:nvPr>
            <p:ph type="body" idx="13"/>
          </p:nvPr>
        </p:nvSpPr>
        <p:spPr>
          <a:xfrm>
            <a:off x="722313" y="4092272"/>
            <a:ext cx="7772400" cy="1196867"/>
          </a:xfrm>
        </p:spPr>
        <p:txBody>
          <a:bodyPr anchor="t"/>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hasCustomPrompt="1"/>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a:t>Click To Edit Master Text Styles</a:t>
            </a:r>
          </a:p>
        </p:txBody>
      </p:sp>
      <p:grpSp>
        <p:nvGrpSpPr>
          <p:cNvPr id="3" name="Group 2"/>
          <p:cNvGrpSpPr/>
          <p:nvPr userDrawn="1"/>
        </p:nvGrpSpPr>
        <p:grpSpPr>
          <a:xfrm>
            <a:off x="-25658" y="5373351"/>
            <a:ext cx="9237011" cy="1484649"/>
            <a:chOff x="-25658" y="5373351"/>
            <a:chExt cx="9237011" cy="1484649"/>
          </a:xfrm>
        </p:grpSpPr>
        <p:pic>
          <p:nvPicPr>
            <p:cNvPr id="10" name="Picture 9" descr="EirGrid Arc for PowerPoint.ai"/>
            <p:cNvPicPr>
              <a:picLocks noChangeAspect="1"/>
            </p:cNvPicPr>
            <p:nvPr userDrawn="1"/>
          </p:nvPicPr>
          <p:blipFill rotWithShape="1">
            <a:blip r:embed="rId3" cstate="screen">
              <a:extLst>
                <a:ext uri="{28A0092B-C50C-407E-A947-70E740481C1C}">
                  <a14:useLocalDpi xmlns:a14="http://schemas.microsoft.com/office/drawing/2010/main"/>
                </a:ext>
              </a:extLst>
            </a:blip>
            <a:srcRect b="42741"/>
            <a:stretch/>
          </p:blipFill>
          <p:spPr>
            <a:xfrm>
              <a:off x="-25658" y="5373351"/>
              <a:ext cx="9237011" cy="1190408"/>
            </a:xfrm>
            <a:prstGeom prst="rect">
              <a:avLst/>
            </a:prstGeom>
          </p:spPr>
        </p:pic>
        <p:sp>
          <p:nvSpPr>
            <p:cNvPr id="2" name="Rectangle 1"/>
            <p:cNvSpPr/>
            <p:nvPr userDrawn="1"/>
          </p:nvSpPr>
          <p:spPr>
            <a:xfrm>
              <a:off x="-25658" y="6208599"/>
              <a:ext cx="9237011" cy="64940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2" name="Group 8"/>
          <p:cNvGrpSpPr>
            <a:grpSpLocks/>
          </p:cNvGrpSpPr>
          <p:nvPr userDrawn="1"/>
        </p:nvGrpSpPr>
        <p:grpSpPr bwMode="auto">
          <a:xfrm>
            <a:off x="2524142" y="5781603"/>
            <a:ext cx="4067545" cy="874514"/>
            <a:chOff x="2884919" y="4573750"/>
            <a:chExt cx="3411553" cy="734696"/>
          </a:xfrm>
        </p:grpSpPr>
        <p:pic>
          <p:nvPicPr>
            <p:cNvPr id="14" name="Picture 7"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4688" y="4573750"/>
              <a:ext cx="1391784" cy="73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EIRGRID_2015_Colour_Low_R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84919" y="4573750"/>
              <a:ext cx="2006115" cy="72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5611" r="6144"/>
          <a:stretch/>
        </p:blipFill>
        <p:spPr>
          <a:xfrm>
            <a:off x="-9993" y="0"/>
            <a:ext cx="9237011" cy="5887907"/>
          </a:xfrm>
          <a:prstGeom prst="rect">
            <a:avLst/>
          </a:prstGeom>
        </p:spPr>
      </p:pic>
      <p:sp>
        <p:nvSpPr>
          <p:cNvPr id="4" name="Date Placeholder 3"/>
          <p:cNvSpPr>
            <a:spLocks noGrp="1"/>
          </p:cNvSpPr>
          <p:nvPr>
            <p:ph type="dt" sz="half" idx="10"/>
          </p:nvPr>
        </p:nvSpPr>
        <p:spPr/>
        <p:txBody>
          <a:bodyPr/>
          <a:lstStyle/>
          <a:p>
            <a:fld id="{8AA46BB3-3D07-4744-813D-FEF8B2081F77}"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34F2-7C8A-A843-B2D8-85ABE5DF5039}" type="slidenum">
              <a:rPr lang="en-US" smtClean="0"/>
              <a:t>‹#›</a:t>
            </a:fld>
            <a:endParaRPr lang="en-US"/>
          </a:p>
        </p:txBody>
      </p:sp>
      <p:sp>
        <p:nvSpPr>
          <p:cNvPr id="15" name="Text Placeholder 2"/>
          <p:cNvSpPr>
            <a:spLocks noGrp="1"/>
          </p:cNvSpPr>
          <p:nvPr>
            <p:ph type="body" idx="13"/>
          </p:nvPr>
        </p:nvSpPr>
        <p:spPr>
          <a:xfrm>
            <a:off x="722313" y="4092272"/>
            <a:ext cx="7772400" cy="1196867"/>
          </a:xfrm>
        </p:spPr>
        <p:txBody>
          <a:bodyPr anchor="t"/>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hasCustomPrompt="1"/>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a:t>Click To Edit Master Text Styles</a:t>
            </a:r>
          </a:p>
        </p:txBody>
      </p:sp>
      <p:grpSp>
        <p:nvGrpSpPr>
          <p:cNvPr id="3" name="Group 2"/>
          <p:cNvGrpSpPr/>
          <p:nvPr userDrawn="1"/>
        </p:nvGrpSpPr>
        <p:grpSpPr>
          <a:xfrm>
            <a:off x="-25658" y="5373351"/>
            <a:ext cx="9237011" cy="1484649"/>
            <a:chOff x="-25658" y="5373351"/>
            <a:chExt cx="9237011" cy="1484649"/>
          </a:xfrm>
        </p:grpSpPr>
        <p:pic>
          <p:nvPicPr>
            <p:cNvPr id="10" name="Picture 9" descr="EirGrid Arc for PowerPoint.ai"/>
            <p:cNvPicPr>
              <a:picLocks noChangeAspect="1"/>
            </p:cNvPicPr>
            <p:nvPr userDrawn="1"/>
          </p:nvPicPr>
          <p:blipFill rotWithShape="1">
            <a:blip r:embed="rId3" cstate="screen">
              <a:extLst>
                <a:ext uri="{28A0092B-C50C-407E-A947-70E740481C1C}">
                  <a14:useLocalDpi xmlns:a14="http://schemas.microsoft.com/office/drawing/2010/main"/>
                </a:ext>
              </a:extLst>
            </a:blip>
            <a:srcRect b="42741"/>
            <a:stretch/>
          </p:blipFill>
          <p:spPr>
            <a:xfrm>
              <a:off x="-25658" y="5373351"/>
              <a:ext cx="9237011" cy="1190408"/>
            </a:xfrm>
            <a:prstGeom prst="rect">
              <a:avLst/>
            </a:prstGeom>
          </p:spPr>
        </p:pic>
        <p:sp>
          <p:nvSpPr>
            <p:cNvPr id="2" name="Rectangle 1"/>
            <p:cNvSpPr/>
            <p:nvPr userDrawn="1"/>
          </p:nvSpPr>
          <p:spPr>
            <a:xfrm>
              <a:off x="-25658" y="6208599"/>
              <a:ext cx="9237011" cy="64940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2" name="Group 8"/>
          <p:cNvGrpSpPr>
            <a:grpSpLocks/>
          </p:cNvGrpSpPr>
          <p:nvPr userDrawn="1"/>
        </p:nvGrpSpPr>
        <p:grpSpPr bwMode="auto">
          <a:xfrm>
            <a:off x="2524142" y="5781603"/>
            <a:ext cx="4067545" cy="874514"/>
            <a:chOff x="2884919" y="4573750"/>
            <a:chExt cx="3411553" cy="734696"/>
          </a:xfrm>
        </p:grpSpPr>
        <p:pic>
          <p:nvPicPr>
            <p:cNvPr id="14" name="Picture 7"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4688" y="4573750"/>
              <a:ext cx="1391784" cy="73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EIRGRID_2015_Colour_Low_R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84919" y="4573750"/>
              <a:ext cx="2006115" cy="72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89" y="0"/>
            <a:ext cx="10514415" cy="5914358"/>
          </a:xfrm>
          <a:prstGeom prst="rect">
            <a:avLst/>
          </a:prstGeom>
        </p:spPr>
      </p:pic>
      <p:sp>
        <p:nvSpPr>
          <p:cNvPr id="4" name="Date Placeholder 3"/>
          <p:cNvSpPr>
            <a:spLocks noGrp="1"/>
          </p:cNvSpPr>
          <p:nvPr>
            <p:ph type="dt" sz="half" idx="10"/>
          </p:nvPr>
        </p:nvSpPr>
        <p:spPr/>
        <p:txBody>
          <a:bodyPr/>
          <a:lstStyle/>
          <a:p>
            <a:fld id="{8AA46BB3-3D07-4744-813D-FEF8B2081F77}"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34F2-7C8A-A843-B2D8-85ABE5DF5039}" type="slidenum">
              <a:rPr lang="en-US" smtClean="0"/>
              <a:t>‹#›</a:t>
            </a:fld>
            <a:endParaRPr lang="en-US"/>
          </a:p>
        </p:txBody>
      </p:sp>
      <p:sp>
        <p:nvSpPr>
          <p:cNvPr id="15" name="Text Placeholder 2"/>
          <p:cNvSpPr>
            <a:spLocks noGrp="1"/>
          </p:cNvSpPr>
          <p:nvPr>
            <p:ph type="body" idx="13"/>
          </p:nvPr>
        </p:nvSpPr>
        <p:spPr>
          <a:xfrm>
            <a:off x="722313" y="4092272"/>
            <a:ext cx="7772400" cy="1196867"/>
          </a:xfrm>
        </p:spPr>
        <p:txBody>
          <a:bodyPr anchor="t"/>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hasCustomPrompt="1"/>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a:t>Click To Edit Master Text Styles</a:t>
            </a:r>
          </a:p>
        </p:txBody>
      </p:sp>
      <p:grpSp>
        <p:nvGrpSpPr>
          <p:cNvPr id="3" name="Group 2"/>
          <p:cNvGrpSpPr/>
          <p:nvPr userDrawn="1"/>
        </p:nvGrpSpPr>
        <p:grpSpPr>
          <a:xfrm>
            <a:off x="-25658" y="5373351"/>
            <a:ext cx="9237011" cy="1484649"/>
            <a:chOff x="-25658" y="5373351"/>
            <a:chExt cx="9237011" cy="1484649"/>
          </a:xfrm>
        </p:grpSpPr>
        <p:pic>
          <p:nvPicPr>
            <p:cNvPr id="10" name="Picture 9" descr="EirGrid Arc for PowerPoint.ai"/>
            <p:cNvPicPr>
              <a:picLocks noChangeAspect="1"/>
            </p:cNvPicPr>
            <p:nvPr userDrawn="1"/>
          </p:nvPicPr>
          <p:blipFill rotWithShape="1">
            <a:blip r:embed="rId3" cstate="screen">
              <a:extLst>
                <a:ext uri="{28A0092B-C50C-407E-A947-70E740481C1C}">
                  <a14:useLocalDpi xmlns:a14="http://schemas.microsoft.com/office/drawing/2010/main"/>
                </a:ext>
              </a:extLst>
            </a:blip>
            <a:srcRect b="42741"/>
            <a:stretch/>
          </p:blipFill>
          <p:spPr>
            <a:xfrm>
              <a:off x="-25658" y="5373351"/>
              <a:ext cx="9237011" cy="1190408"/>
            </a:xfrm>
            <a:prstGeom prst="rect">
              <a:avLst/>
            </a:prstGeom>
          </p:spPr>
        </p:pic>
        <p:sp>
          <p:nvSpPr>
            <p:cNvPr id="2" name="Rectangle 1"/>
            <p:cNvSpPr/>
            <p:nvPr userDrawn="1"/>
          </p:nvSpPr>
          <p:spPr>
            <a:xfrm>
              <a:off x="-25658" y="6208599"/>
              <a:ext cx="9237011" cy="64940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2" name="Group 8"/>
          <p:cNvGrpSpPr>
            <a:grpSpLocks/>
          </p:cNvGrpSpPr>
          <p:nvPr userDrawn="1"/>
        </p:nvGrpSpPr>
        <p:grpSpPr bwMode="auto">
          <a:xfrm>
            <a:off x="2524142" y="5781603"/>
            <a:ext cx="4067545" cy="874514"/>
            <a:chOff x="2884919" y="4573750"/>
            <a:chExt cx="3411553" cy="734696"/>
          </a:xfrm>
        </p:grpSpPr>
        <p:pic>
          <p:nvPicPr>
            <p:cNvPr id="14" name="Picture 7"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4688" y="4573750"/>
              <a:ext cx="1391784" cy="73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EIRGRID_2015_Colour_Low_R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84919" y="4573750"/>
              <a:ext cx="2006115" cy="72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9818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017" y="0"/>
            <a:ext cx="10514415" cy="5914358"/>
          </a:xfrm>
          <a:prstGeom prst="rect">
            <a:avLst/>
          </a:prstGeom>
        </p:spPr>
      </p:pic>
      <p:sp>
        <p:nvSpPr>
          <p:cNvPr id="4" name="Date Placeholder 3"/>
          <p:cNvSpPr>
            <a:spLocks noGrp="1"/>
          </p:cNvSpPr>
          <p:nvPr>
            <p:ph type="dt" sz="half" idx="10"/>
          </p:nvPr>
        </p:nvSpPr>
        <p:spPr/>
        <p:txBody>
          <a:bodyPr/>
          <a:lstStyle/>
          <a:p>
            <a:fld id="{8AA46BB3-3D07-4744-813D-FEF8B2081F77}"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34F2-7C8A-A843-B2D8-85ABE5DF5039}" type="slidenum">
              <a:rPr lang="en-US" smtClean="0"/>
              <a:t>‹#›</a:t>
            </a:fld>
            <a:endParaRPr lang="en-US"/>
          </a:p>
        </p:txBody>
      </p:sp>
      <p:sp>
        <p:nvSpPr>
          <p:cNvPr id="15" name="Text Placeholder 2"/>
          <p:cNvSpPr>
            <a:spLocks noGrp="1"/>
          </p:cNvSpPr>
          <p:nvPr>
            <p:ph type="body" idx="13"/>
          </p:nvPr>
        </p:nvSpPr>
        <p:spPr>
          <a:xfrm>
            <a:off x="722313" y="4092272"/>
            <a:ext cx="7772400" cy="1196867"/>
          </a:xfrm>
        </p:spPr>
        <p:txBody>
          <a:bodyPr anchor="t"/>
          <a:lstStyle>
            <a:lvl1pPr marL="0" indent="0">
              <a:buNone/>
              <a:defRPr sz="2000" b="1"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Text Placeholder 2"/>
          <p:cNvSpPr>
            <a:spLocks noGrp="1"/>
          </p:cNvSpPr>
          <p:nvPr>
            <p:ph type="body" idx="14" hasCustomPrompt="1"/>
          </p:nvPr>
        </p:nvSpPr>
        <p:spPr>
          <a:xfrm>
            <a:off x="722313" y="2889437"/>
            <a:ext cx="7772400" cy="1196867"/>
          </a:xfrm>
        </p:spPr>
        <p:txBody>
          <a:bodyPr anchor="b">
            <a:normAutofit/>
          </a:bodyPr>
          <a:lstStyle>
            <a:lvl1pPr marL="0" indent="0">
              <a:buNone/>
              <a:defRPr sz="34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a:t>Click To Edit Master Text Styles</a:t>
            </a:r>
          </a:p>
        </p:txBody>
      </p:sp>
      <p:grpSp>
        <p:nvGrpSpPr>
          <p:cNvPr id="3" name="Group 2"/>
          <p:cNvGrpSpPr/>
          <p:nvPr userDrawn="1"/>
        </p:nvGrpSpPr>
        <p:grpSpPr>
          <a:xfrm>
            <a:off x="-25658" y="5373351"/>
            <a:ext cx="9237011" cy="1484649"/>
            <a:chOff x="-25658" y="5373351"/>
            <a:chExt cx="9237011" cy="1484649"/>
          </a:xfrm>
        </p:grpSpPr>
        <p:pic>
          <p:nvPicPr>
            <p:cNvPr id="10" name="Picture 9" descr="EirGrid Arc for PowerPoint.ai"/>
            <p:cNvPicPr>
              <a:picLocks noChangeAspect="1"/>
            </p:cNvPicPr>
            <p:nvPr userDrawn="1"/>
          </p:nvPicPr>
          <p:blipFill rotWithShape="1">
            <a:blip r:embed="rId3" cstate="screen">
              <a:extLst>
                <a:ext uri="{28A0092B-C50C-407E-A947-70E740481C1C}">
                  <a14:useLocalDpi xmlns:a14="http://schemas.microsoft.com/office/drawing/2010/main"/>
                </a:ext>
              </a:extLst>
            </a:blip>
            <a:srcRect b="42741"/>
            <a:stretch/>
          </p:blipFill>
          <p:spPr>
            <a:xfrm>
              <a:off x="-25658" y="5373351"/>
              <a:ext cx="9237011" cy="1190408"/>
            </a:xfrm>
            <a:prstGeom prst="rect">
              <a:avLst/>
            </a:prstGeom>
          </p:spPr>
        </p:pic>
        <p:sp>
          <p:nvSpPr>
            <p:cNvPr id="2" name="Rectangle 1"/>
            <p:cNvSpPr/>
            <p:nvPr userDrawn="1"/>
          </p:nvSpPr>
          <p:spPr>
            <a:xfrm>
              <a:off x="-25658" y="6208599"/>
              <a:ext cx="9237011" cy="64940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8" name="Group 8"/>
          <p:cNvGrpSpPr>
            <a:grpSpLocks/>
          </p:cNvGrpSpPr>
          <p:nvPr userDrawn="1"/>
        </p:nvGrpSpPr>
        <p:grpSpPr bwMode="auto">
          <a:xfrm>
            <a:off x="2524142" y="5781603"/>
            <a:ext cx="4067545" cy="874514"/>
            <a:chOff x="2884919" y="4573750"/>
            <a:chExt cx="3411553" cy="734696"/>
          </a:xfrm>
        </p:grpSpPr>
        <p:pic>
          <p:nvPicPr>
            <p:cNvPr id="19" name="Picture 7" descr="SONI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4688" y="4573750"/>
              <a:ext cx="1391784" cy="73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EIRGRID_2015_Colour_Low_R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84919" y="4573750"/>
              <a:ext cx="2006115" cy="72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6635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46BB3-3D07-4744-813D-FEF8B2081F77}"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34F2-7C8A-A843-B2D8-85ABE5DF5039}" type="slidenum">
              <a:rPr lang="en-US" smtClean="0"/>
              <a:t>‹#›</a:t>
            </a:fld>
            <a:endParaRPr lang="en-US"/>
          </a:p>
        </p:txBody>
      </p:sp>
    </p:spTree>
    <p:extLst>
      <p:ext uri="{BB962C8B-B14F-4D97-AF65-F5344CB8AC3E}">
        <p14:creationId xmlns:p14="http://schemas.microsoft.com/office/powerpoint/2010/main" val="15463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A46BB3-3D07-4744-813D-FEF8B2081F77}"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34F2-7C8A-A843-B2D8-85ABE5DF5039}" type="slidenum">
              <a:rPr lang="en-US" smtClean="0"/>
              <a:t>‹#›</a:t>
            </a:fld>
            <a:endParaRPr lang="en-US"/>
          </a:p>
        </p:txBody>
      </p:sp>
      <p:sp>
        <p:nvSpPr>
          <p:cNvPr id="10" name="Title 1"/>
          <p:cNvSpPr txBox="1">
            <a:spLocks/>
          </p:cNvSpPr>
          <p:nvPr userDrawn="1"/>
        </p:nvSpPr>
        <p:spPr>
          <a:xfrm>
            <a:off x="722313" y="2730197"/>
            <a:ext cx="7772400" cy="1362075"/>
          </a:xfrm>
          <a:prstGeom prst="rect">
            <a:avLst/>
          </a:prstGeom>
        </p:spPr>
        <p:txBody>
          <a:bodyPr vert="horz" lIns="91440" tIns="45720" rIns="91440" bIns="45720" rtlCol="0" anchor="b">
            <a:noAutofit/>
          </a:bodyPr>
          <a:lstStyle>
            <a:lvl1pPr algn="l" defTabSz="457200" rtl="0" eaLnBrk="1" latinLnBrk="0" hangingPunct="1">
              <a:spcBef>
                <a:spcPct val="0"/>
              </a:spcBef>
              <a:buNone/>
              <a:defRPr sz="3400" b="1" kern="1200" cap="none">
                <a:solidFill>
                  <a:schemeClr val="bg1"/>
                </a:solidFill>
                <a:latin typeface="Arial"/>
                <a:ea typeface="+mj-ea"/>
                <a:cs typeface="Arial"/>
              </a:defRPr>
            </a:lvl1pPr>
          </a:lstStyle>
          <a:p>
            <a:r>
              <a:rPr lang="ga-IE" dirty="0">
                <a:solidFill>
                  <a:srgbClr val="767676"/>
                </a:solidFill>
              </a:rPr>
              <a:t>Click To Edit Master Title Style</a:t>
            </a:r>
            <a:endParaRPr lang="en-US" dirty="0">
              <a:solidFill>
                <a:srgbClr val="767676"/>
              </a:solidFill>
            </a:endParaRPr>
          </a:p>
        </p:txBody>
      </p:sp>
      <p:sp>
        <p:nvSpPr>
          <p:cNvPr id="11" name="Text Placeholder 2"/>
          <p:cNvSpPr>
            <a:spLocks noGrp="1"/>
          </p:cNvSpPr>
          <p:nvPr>
            <p:ph type="body" idx="13"/>
          </p:nvPr>
        </p:nvSpPr>
        <p:spPr>
          <a:xfrm>
            <a:off x="722313" y="4092272"/>
            <a:ext cx="7772400" cy="1196867"/>
          </a:xfrm>
        </p:spPr>
        <p:txBody>
          <a:bodyPr anchor="t"/>
          <a:lstStyle>
            <a:lvl1pPr marL="0" indent="0">
              <a:buNone/>
              <a:defRPr sz="2000" b="0" i="0">
                <a:solidFill>
                  <a:srgbClr val="C8B4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4505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2676" y="1535113"/>
            <a:ext cx="429471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2676" y="2174875"/>
            <a:ext cx="4294713" cy="310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9" y="1535113"/>
            <a:ext cx="431318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313187" cy="310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A46BB3-3D07-4744-813D-FEF8B2081F77}"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0634F2-7C8A-A843-B2D8-85ABE5DF5039}" type="slidenum">
              <a:rPr lang="en-US" smtClean="0"/>
              <a:t>‹#›</a:t>
            </a:fld>
            <a:endParaRPr lang="en-US"/>
          </a:p>
        </p:txBody>
      </p:sp>
    </p:spTree>
    <p:extLst>
      <p:ext uri="{BB962C8B-B14F-4D97-AF65-F5344CB8AC3E}">
        <p14:creationId xmlns:p14="http://schemas.microsoft.com/office/powerpoint/2010/main" val="207174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A46BB3-3D07-4744-813D-FEF8B2081F77}"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0634F2-7C8A-A843-B2D8-85ABE5DF5039}" type="slidenum">
              <a:rPr lang="en-US" smtClean="0"/>
              <a:t>‹#›</a:t>
            </a:fld>
            <a:endParaRPr lang="en-US"/>
          </a:p>
        </p:txBody>
      </p:sp>
    </p:spTree>
    <p:extLst>
      <p:ext uri="{BB962C8B-B14F-4D97-AF65-F5344CB8AC3E}">
        <p14:creationId xmlns:p14="http://schemas.microsoft.com/office/powerpoint/2010/main" val="97120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Group 12"/>
          <p:cNvGrpSpPr/>
          <p:nvPr/>
        </p:nvGrpSpPr>
        <p:grpSpPr>
          <a:xfrm>
            <a:off x="-25658" y="5373351"/>
            <a:ext cx="9237011" cy="1484649"/>
            <a:chOff x="-25658" y="5373351"/>
            <a:chExt cx="9237011" cy="1484649"/>
          </a:xfrm>
        </p:grpSpPr>
        <p:pic>
          <p:nvPicPr>
            <p:cNvPr id="14" name="Picture 13" descr="EirGrid Arc for PowerPoint.ai"/>
            <p:cNvPicPr>
              <a:picLocks noChangeAspect="1"/>
            </p:cNvPicPr>
            <p:nvPr userDrawn="1"/>
          </p:nvPicPr>
          <p:blipFill rotWithShape="1">
            <a:blip r:embed="rId13" cstate="screen">
              <a:extLst>
                <a:ext uri="{28A0092B-C50C-407E-A947-70E740481C1C}">
                  <a14:useLocalDpi xmlns:a14="http://schemas.microsoft.com/office/drawing/2010/main"/>
                </a:ext>
              </a:extLst>
            </a:blip>
            <a:srcRect b="42741"/>
            <a:stretch/>
          </p:blipFill>
          <p:spPr>
            <a:xfrm>
              <a:off x="-25658" y="5373351"/>
              <a:ext cx="9237011" cy="1190408"/>
            </a:xfrm>
            <a:prstGeom prst="rect">
              <a:avLst/>
            </a:prstGeom>
          </p:spPr>
        </p:pic>
        <p:sp>
          <p:nvSpPr>
            <p:cNvPr id="15" name="Rectangle 14"/>
            <p:cNvSpPr/>
            <p:nvPr userDrawn="1"/>
          </p:nvSpPr>
          <p:spPr>
            <a:xfrm>
              <a:off x="-25658" y="6208599"/>
              <a:ext cx="9237011" cy="64940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202675" y="245910"/>
            <a:ext cx="8755540" cy="9614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2675" y="1389939"/>
            <a:ext cx="8755540" cy="3892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74204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46BB3-3D07-4744-813D-FEF8B2081F77}" type="datetimeFigureOut">
              <a:rPr lang="en-US" smtClean="0"/>
              <a:t>10/22/2019</a:t>
            </a:fld>
            <a:endParaRPr lang="en-US" dirty="0"/>
          </a:p>
        </p:txBody>
      </p:sp>
      <p:sp>
        <p:nvSpPr>
          <p:cNvPr id="5" name="Footer Placeholder 4"/>
          <p:cNvSpPr>
            <a:spLocks noGrp="1"/>
          </p:cNvSpPr>
          <p:nvPr>
            <p:ph type="ftr" sz="quarter" idx="3"/>
          </p:nvPr>
        </p:nvSpPr>
        <p:spPr>
          <a:xfrm>
            <a:off x="3124200" y="742042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742042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634F2-7C8A-A843-B2D8-85ABE5DF5039}" type="slidenum">
              <a:rPr lang="en-US" smtClean="0"/>
              <a:t>‹#›</a:t>
            </a:fld>
            <a:endParaRPr lang="en-US" dirty="0"/>
          </a:p>
        </p:txBody>
      </p:sp>
      <p:grpSp>
        <p:nvGrpSpPr>
          <p:cNvPr id="11" name="Group 8"/>
          <p:cNvGrpSpPr>
            <a:grpSpLocks/>
          </p:cNvGrpSpPr>
          <p:nvPr/>
        </p:nvGrpSpPr>
        <p:grpSpPr bwMode="auto">
          <a:xfrm>
            <a:off x="2524142" y="5781603"/>
            <a:ext cx="4067545" cy="874514"/>
            <a:chOff x="2884919" y="4573750"/>
            <a:chExt cx="3411553" cy="734696"/>
          </a:xfrm>
        </p:grpSpPr>
        <p:pic>
          <p:nvPicPr>
            <p:cNvPr id="16" name="Picture 7" descr="SONI_2015_Colour_Low_Res.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04688" y="4573750"/>
              <a:ext cx="1391784" cy="73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EIRGRID_2015_Colour_Low_Res.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884919" y="4573750"/>
              <a:ext cx="2006115" cy="72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37867730"/>
      </p:ext>
    </p:extLst>
  </p:cSld>
  <p:clrMap bg1="lt1" tx1="dk1" bg2="lt2" tx2="dk2" accent1="accent1" accent2="accent2" accent3="accent3" accent4="accent4" accent5="accent5" accent6="accent6" hlink="hlink" folHlink="folHlink"/>
  <p:sldLayoutIdLst>
    <p:sldLayoutId id="2147483665" r:id="rId1"/>
    <p:sldLayoutId id="2147483680" r:id="rId2"/>
    <p:sldLayoutId id="2147483679" r:id="rId3"/>
    <p:sldLayoutId id="2147483677" r:id="rId4"/>
    <p:sldLayoutId id="2147483676" r:id="rId5"/>
    <p:sldLayoutId id="2147483650" r:id="rId6"/>
    <p:sldLayoutId id="2147483651" r:id="rId7"/>
    <p:sldLayoutId id="2147483653" r:id="rId8"/>
    <p:sldLayoutId id="2147483654" r:id="rId9"/>
    <p:sldLayoutId id="2147483655" r:id="rId10"/>
    <p:sldLayoutId id="2147483681" r:id="rId11"/>
  </p:sldLayoutIdLst>
  <p:txStyles>
    <p:titleStyle>
      <a:lvl1pPr algn="ctr" defTabSz="457200" rtl="0" eaLnBrk="1" latinLnBrk="0" hangingPunct="1">
        <a:spcBef>
          <a:spcPct val="0"/>
        </a:spcBef>
        <a:buNone/>
        <a:defRPr sz="3400" b="1" kern="1200">
          <a:solidFill>
            <a:srgbClr val="767676"/>
          </a:solidFill>
          <a:latin typeface="Arial"/>
          <a:ea typeface="+mj-ea"/>
          <a:cs typeface="Arial"/>
        </a:defRPr>
      </a:lvl1pPr>
    </p:titleStyle>
    <p:bodyStyle>
      <a:lvl1pPr marL="342900" indent="-342900" algn="l" defTabSz="457200" rtl="0" eaLnBrk="1" latinLnBrk="0" hangingPunct="1">
        <a:spcBef>
          <a:spcPct val="20000"/>
        </a:spcBef>
        <a:buClr>
          <a:srgbClr val="C8B474"/>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C8B474"/>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C8B474"/>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C8B474"/>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C8B474"/>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722" y="330092"/>
            <a:ext cx="8579889" cy="961465"/>
          </a:xfrm>
          <a:prstGeom prst="rect">
            <a:avLst/>
          </a:prstGeom>
        </p:spPr>
        <p:txBody>
          <a:bodyPr vert="horz" lIns="91440" tIns="45720" rIns="91440" bIns="45720" rtlCol="0" anchor="ctr">
            <a:normAutofit/>
          </a:bodyPr>
          <a:lstStyle/>
          <a:p>
            <a:r>
              <a:rPr lang="ga-IE" dirty="0"/>
              <a:t>Click to edit Master title style</a:t>
            </a:r>
            <a:endParaRPr lang="en-US" dirty="0"/>
          </a:p>
        </p:txBody>
      </p:sp>
      <p:sp>
        <p:nvSpPr>
          <p:cNvPr id="3" name="Text Placeholder 2"/>
          <p:cNvSpPr>
            <a:spLocks noGrp="1"/>
          </p:cNvSpPr>
          <p:nvPr>
            <p:ph type="body" idx="1"/>
          </p:nvPr>
        </p:nvSpPr>
        <p:spPr>
          <a:xfrm>
            <a:off x="256722" y="1507288"/>
            <a:ext cx="8579889" cy="4104875"/>
          </a:xfrm>
          <a:prstGeom prst="rect">
            <a:avLst/>
          </a:prstGeom>
        </p:spPr>
        <p:txBody>
          <a:bodyPr vert="horz" lIns="91440" tIns="45720" rIns="91440" bIns="45720" rtlCol="0">
            <a:normAutofit/>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Date Placeholder 3"/>
          <p:cNvSpPr>
            <a:spLocks noGrp="1"/>
          </p:cNvSpPr>
          <p:nvPr>
            <p:ph type="dt" sz="half" idx="2"/>
          </p:nvPr>
        </p:nvSpPr>
        <p:spPr>
          <a:xfrm>
            <a:off x="457200" y="74204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46BB3-3D07-4744-813D-FEF8B2081F77}" type="datetimeFigureOut">
              <a:rPr lang="en-US" smtClean="0"/>
              <a:t>10/22/2019</a:t>
            </a:fld>
            <a:endParaRPr lang="en-US" dirty="0"/>
          </a:p>
        </p:txBody>
      </p:sp>
      <p:sp>
        <p:nvSpPr>
          <p:cNvPr id="5" name="Footer Placeholder 4"/>
          <p:cNvSpPr>
            <a:spLocks noGrp="1"/>
          </p:cNvSpPr>
          <p:nvPr>
            <p:ph type="ftr" sz="quarter" idx="3"/>
          </p:nvPr>
        </p:nvSpPr>
        <p:spPr>
          <a:xfrm>
            <a:off x="3124200" y="742042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742042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634F2-7C8A-A843-B2D8-85ABE5DF5039}" type="slidenum">
              <a:rPr lang="en-US" smtClean="0"/>
              <a:t>‹#›</a:t>
            </a:fld>
            <a:endParaRPr lang="en-US" dirty="0"/>
          </a:p>
        </p:txBody>
      </p:sp>
      <p:grpSp>
        <p:nvGrpSpPr>
          <p:cNvPr id="9" name="Group 8"/>
          <p:cNvGrpSpPr>
            <a:grpSpLocks/>
          </p:cNvGrpSpPr>
          <p:nvPr/>
        </p:nvGrpSpPr>
        <p:grpSpPr bwMode="auto">
          <a:xfrm>
            <a:off x="4769066" y="5781603"/>
            <a:ext cx="4067545" cy="874514"/>
            <a:chOff x="2884919" y="4573750"/>
            <a:chExt cx="3411553" cy="734696"/>
          </a:xfrm>
        </p:grpSpPr>
        <p:pic>
          <p:nvPicPr>
            <p:cNvPr id="10" name="Picture 7" descr="SONI_2015_Colour_Low_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4688" y="4573750"/>
              <a:ext cx="1391784" cy="73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EIRGRID_2015_Colour_Low_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4919" y="4573750"/>
              <a:ext cx="2006115" cy="72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40029112"/>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3400" b="1" kern="1200">
          <a:solidFill>
            <a:srgbClr val="767676"/>
          </a:solidFill>
          <a:latin typeface="Arial"/>
          <a:ea typeface="+mj-ea"/>
          <a:cs typeface="Arial"/>
        </a:defRPr>
      </a:lvl1pPr>
    </p:titleStyle>
    <p:bodyStyle>
      <a:lvl1pPr marL="342900" indent="-342900" algn="l" defTabSz="457200" rtl="0" eaLnBrk="1" latinLnBrk="0" hangingPunct="1">
        <a:spcBef>
          <a:spcPct val="20000"/>
        </a:spcBef>
        <a:buClr>
          <a:srgbClr val="C8B474"/>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C8B474"/>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C8B474"/>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C8B474"/>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C8B474"/>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Balancing Market Modifications Committee Meeting 94</a:t>
            </a:r>
          </a:p>
          <a:p>
            <a:r>
              <a:rPr lang="en-US" dirty="0" smtClean="0"/>
              <a:t>Belfast: 24 October, 2019</a:t>
            </a:r>
          </a:p>
          <a:p>
            <a:r>
              <a:rPr lang="en-US" dirty="0" smtClean="0"/>
              <a:t>Presenter: Anne Trotter, EirGrid TSO</a:t>
            </a:r>
            <a:endParaRPr lang="en-US" dirty="0"/>
          </a:p>
        </p:txBody>
      </p:sp>
      <p:sp>
        <p:nvSpPr>
          <p:cNvPr id="3" name="Text Placeholder 2"/>
          <p:cNvSpPr>
            <a:spLocks noGrp="1"/>
          </p:cNvSpPr>
          <p:nvPr>
            <p:ph type="body" idx="14"/>
          </p:nvPr>
        </p:nvSpPr>
        <p:spPr/>
        <p:txBody>
          <a:bodyPr>
            <a:normAutofit fontScale="85000" lnSpcReduction="20000"/>
          </a:bodyPr>
          <a:lstStyle/>
          <a:p>
            <a:r>
              <a:rPr lang="en-US" dirty="0" smtClean="0"/>
              <a:t>Mod_19_19: Determining use of Complex Commercial Offer Data in Settlement when required information is not available</a:t>
            </a:r>
            <a:endParaRPr lang="en-US" dirty="0"/>
          </a:p>
        </p:txBody>
      </p:sp>
    </p:spTree>
    <p:extLst>
      <p:ext uri="{BB962C8B-B14F-4D97-AF65-F5344CB8AC3E}">
        <p14:creationId xmlns:p14="http://schemas.microsoft.com/office/powerpoint/2010/main" val="813407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Overview – Mod_19_19</a:t>
            </a:r>
            <a:endParaRPr lang="en-US" dirty="0"/>
          </a:p>
        </p:txBody>
      </p:sp>
      <p:sp>
        <p:nvSpPr>
          <p:cNvPr id="16" name="Content Placeholder 15"/>
          <p:cNvSpPr>
            <a:spLocks noGrp="1"/>
          </p:cNvSpPr>
          <p:nvPr>
            <p:ph idx="1"/>
          </p:nvPr>
        </p:nvSpPr>
        <p:spPr>
          <a:xfrm>
            <a:off x="202675" y="1026543"/>
            <a:ext cx="8755540" cy="4339087"/>
          </a:xfrm>
        </p:spPr>
        <p:txBody>
          <a:bodyPr>
            <a:normAutofit fontScale="92500" lnSpcReduction="20000"/>
          </a:bodyPr>
          <a:lstStyle/>
          <a:p>
            <a:pPr marL="0" indent="0">
              <a:buNone/>
            </a:pPr>
            <a:r>
              <a:rPr lang="en-US" i="1" dirty="0" smtClean="0"/>
              <a:t>Why?</a:t>
            </a:r>
          </a:p>
          <a:p>
            <a:r>
              <a:rPr lang="en-US" dirty="0" smtClean="0"/>
              <a:t>High Imbalance Prices, resulting from units being settled on Simple Commercial Offer data, if SO flags/NIV tags unavailable</a:t>
            </a:r>
          </a:p>
          <a:p>
            <a:pPr marL="0" indent="0">
              <a:buNone/>
            </a:pPr>
            <a:r>
              <a:rPr lang="en-US" i="1" dirty="0" smtClean="0"/>
              <a:t>What?</a:t>
            </a:r>
          </a:p>
          <a:p>
            <a:r>
              <a:rPr lang="en-US" dirty="0" smtClean="0"/>
              <a:t>This mod changes logic for selecting Commercial Offer Data for Settlement</a:t>
            </a:r>
          </a:p>
          <a:p>
            <a:pPr lvl="1"/>
            <a:r>
              <a:rPr lang="en-US" dirty="0" smtClean="0"/>
              <a:t>If SO flags and NIV flags unavailable, for all   </a:t>
            </a:r>
            <a:r>
              <a:rPr lang="en-IE" dirty="0"/>
              <a:t>Imbalance Pricing Periods in an Imbalance Settlement </a:t>
            </a:r>
            <a:r>
              <a:rPr lang="en-IE" dirty="0" smtClean="0"/>
              <a:t>Period, units will be settled on Complex Commercial Offer Data</a:t>
            </a:r>
            <a:endParaRPr lang="en-US" dirty="0"/>
          </a:p>
        </p:txBody>
      </p:sp>
      <p:sp>
        <p:nvSpPr>
          <p:cNvPr id="6" name="Rectangle 5"/>
          <p:cNvSpPr/>
          <p:nvPr/>
        </p:nvSpPr>
        <p:spPr>
          <a:xfrm>
            <a:off x="9915740" y="1101029"/>
            <a:ext cx="961465" cy="961465"/>
          </a:xfrm>
          <a:prstGeom prst="rect">
            <a:avLst/>
          </a:prstGeom>
          <a:solidFill>
            <a:srgbClr val="B412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
        <p:nvSpPr>
          <p:cNvPr id="7" name="Rectangle 6"/>
          <p:cNvSpPr/>
          <p:nvPr/>
        </p:nvSpPr>
        <p:spPr>
          <a:xfrm>
            <a:off x="9915740" y="2226616"/>
            <a:ext cx="961465" cy="961465"/>
          </a:xfrm>
          <a:prstGeom prst="rect">
            <a:avLst/>
          </a:prstGeom>
          <a:solidFill>
            <a:srgbClr val="7D16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
        <p:nvSpPr>
          <p:cNvPr id="8" name="Rectangle 7"/>
          <p:cNvSpPr/>
          <p:nvPr/>
        </p:nvSpPr>
        <p:spPr>
          <a:xfrm>
            <a:off x="9923039" y="-24561"/>
            <a:ext cx="961465" cy="961465"/>
          </a:xfrm>
          <a:prstGeom prst="rect">
            <a:avLst/>
          </a:prstGeom>
          <a:solidFill>
            <a:srgbClr val="7676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
        <p:nvSpPr>
          <p:cNvPr id="9" name="Rectangle 8"/>
          <p:cNvSpPr/>
          <p:nvPr/>
        </p:nvSpPr>
        <p:spPr>
          <a:xfrm>
            <a:off x="9915740" y="3352202"/>
            <a:ext cx="961465" cy="961465"/>
          </a:xfrm>
          <a:prstGeom prst="rect">
            <a:avLst/>
          </a:prstGeom>
          <a:solidFill>
            <a:srgbClr val="C54D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
        <p:nvSpPr>
          <p:cNvPr id="10" name="Rectangle 9"/>
          <p:cNvSpPr/>
          <p:nvPr/>
        </p:nvSpPr>
        <p:spPr>
          <a:xfrm>
            <a:off x="8808115" y="-1704576"/>
            <a:ext cx="1450854" cy="145085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
        <p:nvSpPr>
          <p:cNvPr id="11" name="Rectangle 10"/>
          <p:cNvSpPr/>
          <p:nvPr/>
        </p:nvSpPr>
        <p:spPr>
          <a:xfrm>
            <a:off x="9915740" y="4477790"/>
            <a:ext cx="961465" cy="961465"/>
          </a:xfrm>
          <a:prstGeom prst="rect">
            <a:avLst/>
          </a:prstGeom>
          <a:solidFill>
            <a:srgbClr val="F6A9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
        <p:nvSpPr>
          <p:cNvPr id="12" name="Rectangle 11"/>
          <p:cNvSpPr/>
          <p:nvPr/>
        </p:nvSpPr>
        <p:spPr>
          <a:xfrm>
            <a:off x="9915740" y="5603377"/>
            <a:ext cx="961465" cy="961465"/>
          </a:xfrm>
          <a:prstGeom prst="rect">
            <a:avLst/>
          </a:prstGeom>
          <a:solidFill>
            <a:srgbClr val="157C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
        <p:nvSpPr>
          <p:cNvPr id="13" name="Rectangle 12"/>
          <p:cNvSpPr/>
          <p:nvPr/>
        </p:nvSpPr>
        <p:spPr>
          <a:xfrm>
            <a:off x="9915740" y="6728965"/>
            <a:ext cx="961465" cy="961465"/>
          </a:xfrm>
          <a:prstGeom prst="rect">
            <a:avLst/>
          </a:prstGeom>
          <a:solidFill>
            <a:srgbClr val="0E54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
        <p:nvSpPr>
          <p:cNvPr id="14" name="Rectangle 13"/>
          <p:cNvSpPr/>
          <p:nvPr/>
        </p:nvSpPr>
        <p:spPr>
          <a:xfrm>
            <a:off x="10479015" y="-1704576"/>
            <a:ext cx="1450854" cy="1450855"/>
          </a:xfrm>
          <a:prstGeom prst="rect">
            <a:avLst/>
          </a:prstGeom>
          <a:solidFill>
            <a:srgbClr val="C8B47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Tree>
    <p:extLst>
      <p:ext uri="{BB962C8B-B14F-4D97-AF65-F5344CB8AC3E}">
        <p14:creationId xmlns:p14="http://schemas.microsoft.com/office/powerpoint/2010/main" val="736791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13992" y="1523594"/>
            <a:ext cx="648072" cy="57606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OK</a:t>
            </a:r>
            <a:endParaRPr lang="en-IE" dirty="0"/>
          </a:p>
        </p:txBody>
      </p:sp>
      <p:sp>
        <p:nvSpPr>
          <p:cNvPr id="15" name="Rectangle 14"/>
          <p:cNvSpPr/>
          <p:nvPr/>
        </p:nvSpPr>
        <p:spPr>
          <a:xfrm>
            <a:off x="2858384" y="1533406"/>
            <a:ext cx="648072" cy="57606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OK</a:t>
            </a:r>
            <a:endParaRPr lang="en-IE" dirty="0"/>
          </a:p>
        </p:txBody>
      </p:sp>
      <p:sp>
        <p:nvSpPr>
          <p:cNvPr id="16" name="Rectangle 15"/>
          <p:cNvSpPr/>
          <p:nvPr/>
        </p:nvSpPr>
        <p:spPr>
          <a:xfrm>
            <a:off x="3506456" y="1533406"/>
            <a:ext cx="648072" cy="57606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OK</a:t>
            </a:r>
            <a:endParaRPr lang="en-IE" dirty="0"/>
          </a:p>
        </p:txBody>
      </p:sp>
      <p:sp>
        <p:nvSpPr>
          <p:cNvPr id="17" name="Rectangle 16"/>
          <p:cNvSpPr/>
          <p:nvPr/>
        </p:nvSpPr>
        <p:spPr>
          <a:xfrm>
            <a:off x="4170966" y="1533406"/>
            <a:ext cx="648072" cy="57606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OK</a:t>
            </a:r>
            <a:endParaRPr lang="en-IE" dirty="0"/>
          </a:p>
        </p:txBody>
      </p:sp>
      <p:sp>
        <p:nvSpPr>
          <p:cNvPr id="18" name="Rectangle 17"/>
          <p:cNvSpPr/>
          <p:nvPr/>
        </p:nvSpPr>
        <p:spPr>
          <a:xfrm>
            <a:off x="4802600" y="1533406"/>
            <a:ext cx="648072" cy="57606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OK</a:t>
            </a:r>
            <a:endParaRPr lang="en-IE" dirty="0"/>
          </a:p>
        </p:txBody>
      </p:sp>
      <p:sp>
        <p:nvSpPr>
          <p:cNvPr id="19" name="Rectangle 18"/>
          <p:cNvSpPr/>
          <p:nvPr/>
        </p:nvSpPr>
        <p:spPr>
          <a:xfrm>
            <a:off x="5467110" y="1533406"/>
            <a:ext cx="648072" cy="57606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OK</a:t>
            </a:r>
            <a:endParaRPr lang="en-IE" dirty="0"/>
          </a:p>
        </p:txBody>
      </p:sp>
      <p:sp>
        <p:nvSpPr>
          <p:cNvPr id="20" name="TextBox 19"/>
          <p:cNvSpPr txBox="1"/>
          <p:nvPr/>
        </p:nvSpPr>
        <p:spPr>
          <a:xfrm>
            <a:off x="807944" y="405136"/>
            <a:ext cx="7676973" cy="615553"/>
          </a:xfrm>
          <a:prstGeom prst="rect">
            <a:avLst/>
          </a:prstGeom>
          <a:noFill/>
        </p:spPr>
        <p:txBody>
          <a:bodyPr wrap="none" rtlCol="0">
            <a:spAutoFit/>
          </a:bodyPr>
          <a:lstStyle/>
          <a:p>
            <a:r>
              <a:rPr lang="en-IE" sz="3400" b="1" dirty="0" smtClean="0">
                <a:solidFill>
                  <a:srgbClr val="767676"/>
                </a:solidFill>
                <a:latin typeface="Arial" panose="020B0604020202020204" pitchFamily="34" charset="0"/>
                <a:cs typeface="Arial" panose="020B0604020202020204" pitchFamily="34" charset="0"/>
              </a:rPr>
              <a:t>Logic Change in IP-QBOA Proposed</a:t>
            </a:r>
            <a:endParaRPr lang="en-IE" sz="3400" b="1" dirty="0">
              <a:solidFill>
                <a:srgbClr val="767676"/>
              </a:solidFill>
              <a:latin typeface="Arial" panose="020B0604020202020204" pitchFamily="34" charset="0"/>
              <a:cs typeface="Arial" panose="020B0604020202020204" pitchFamily="34" charset="0"/>
            </a:endParaRPr>
          </a:p>
        </p:txBody>
      </p:sp>
      <p:sp>
        <p:nvSpPr>
          <p:cNvPr id="21" name="Rectangle 20"/>
          <p:cNvSpPr/>
          <p:nvPr/>
        </p:nvSpPr>
        <p:spPr>
          <a:xfrm>
            <a:off x="53752" y="1339027"/>
            <a:ext cx="8964488" cy="3861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TextBox 21"/>
          <p:cNvSpPr txBox="1"/>
          <p:nvPr/>
        </p:nvSpPr>
        <p:spPr>
          <a:xfrm>
            <a:off x="53752" y="1442294"/>
            <a:ext cx="2160240" cy="738664"/>
          </a:xfrm>
          <a:prstGeom prst="rect">
            <a:avLst/>
          </a:prstGeom>
          <a:noFill/>
        </p:spPr>
        <p:txBody>
          <a:bodyPr wrap="square" rtlCol="0">
            <a:spAutoFit/>
          </a:bodyPr>
          <a:lstStyle/>
          <a:p>
            <a:r>
              <a:rPr lang="en-IE" sz="1400" b="1" dirty="0" smtClean="0"/>
              <a:t>Scenario 1</a:t>
            </a:r>
            <a:r>
              <a:rPr lang="en-IE" sz="1400" dirty="0" smtClean="0"/>
              <a:t>: Flags/tags available for all 5 min periods in 30 min period</a:t>
            </a:r>
            <a:endParaRPr lang="en-IE" sz="1400" dirty="0"/>
          </a:p>
        </p:txBody>
      </p:sp>
      <p:sp>
        <p:nvSpPr>
          <p:cNvPr id="23" name="Right Arrow 22"/>
          <p:cNvSpPr/>
          <p:nvPr/>
        </p:nvSpPr>
        <p:spPr>
          <a:xfrm>
            <a:off x="6259054" y="1641418"/>
            <a:ext cx="504056"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p:cNvSpPr txBox="1"/>
          <p:nvPr/>
        </p:nvSpPr>
        <p:spPr>
          <a:xfrm>
            <a:off x="6858000" y="1344385"/>
            <a:ext cx="2160240" cy="954107"/>
          </a:xfrm>
          <a:prstGeom prst="rect">
            <a:avLst/>
          </a:prstGeom>
          <a:noFill/>
        </p:spPr>
        <p:txBody>
          <a:bodyPr wrap="square" rtlCol="0">
            <a:spAutoFit/>
          </a:bodyPr>
          <a:lstStyle/>
          <a:p>
            <a:r>
              <a:rPr lang="en-IE" sz="1400" dirty="0" smtClean="0"/>
              <a:t>Current logic applies (e.g. </a:t>
            </a:r>
            <a:r>
              <a:rPr lang="en-US" sz="1400" dirty="0"/>
              <a:t>Complex if early action or flagged, Simple if not flagged</a:t>
            </a:r>
            <a:r>
              <a:rPr lang="en-IE" sz="1400" dirty="0" smtClean="0"/>
              <a:t>)</a:t>
            </a:r>
            <a:endParaRPr lang="en-IE" sz="1400" dirty="0"/>
          </a:p>
        </p:txBody>
      </p:sp>
      <p:sp>
        <p:nvSpPr>
          <p:cNvPr id="25" name="Rectangle 24"/>
          <p:cNvSpPr/>
          <p:nvPr/>
        </p:nvSpPr>
        <p:spPr>
          <a:xfrm>
            <a:off x="2210312" y="2947636"/>
            <a:ext cx="648072" cy="57606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OK</a:t>
            </a:r>
            <a:endParaRPr lang="en-IE" dirty="0"/>
          </a:p>
        </p:txBody>
      </p:sp>
      <p:sp>
        <p:nvSpPr>
          <p:cNvPr id="26" name="Rectangle 25"/>
          <p:cNvSpPr/>
          <p:nvPr/>
        </p:nvSpPr>
        <p:spPr>
          <a:xfrm>
            <a:off x="2862064" y="2947636"/>
            <a:ext cx="648072" cy="57606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OK</a:t>
            </a:r>
            <a:endParaRPr lang="en-IE" dirty="0"/>
          </a:p>
        </p:txBody>
      </p:sp>
      <p:sp>
        <p:nvSpPr>
          <p:cNvPr id="27" name="Rectangle 26"/>
          <p:cNvSpPr/>
          <p:nvPr/>
        </p:nvSpPr>
        <p:spPr>
          <a:xfrm>
            <a:off x="3522894" y="2943408"/>
            <a:ext cx="648072" cy="5760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X</a:t>
            </a:r>
            <a:endParaRPr lang="en-IE" dirty="0"/>
          </a:p>
        </p:txBody>
      </p:sp>
      <p:sp>
        <p:nvSpPr>
          <p:cNvPr id="28" name="Rectangle 27"/>
          <p:cNvSpPr/>
          <p:nvPr/>
        </p:nvSpPr>
        <p:spPr>
          <a:xfrm>
            <a:off x="4154528" y="2943408"/>
            <a:ext cx="648072" cy="57606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OK</a:t>
            </a:r>
            <a:endParaRPr lang="en-IE" dirty="0"/>
          </a:p>
        </p:txBody>
      </p:sp>
      <p:sp>
        <p:nvSpPr>
          <p:cNvPr id="29" name="Rectangle 28"/>
          <p:cNvSpPr/>
          <p:nvPr/>
        </p:nvSpPr>
        <p:spPr>
          <a:xfrm>
            <a:off x="4802600" y="2943408"/>
            <a:ext cx="648072" cy="5760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X</a:t>
            </a:r>
            <a:endParaRPr lang="en-IE" dirty="0"/>
          </a:p>
        </p:txBody>
      </p:sp>
      <p:sp>
        <p:nvSpPr>
          <p:cNvPr id="30" name="Rectangle 29"/>
          <p:cNvSpPr/>
          <p:nvPr/>
        </p:nvSpPr>
        <p:spPr>
          <a:xfrm>
            <a:off x="5476144" y="2943408"/>
            <a:ext cx="648072" cy="5760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X</a:t>
            </a:r>
            <a:endParaRPr lang="en-IE" dirty="0"/>
          </a:p>
        </p:txBody>
      </p:sp>
      <p:sp>
        <p:nvSpPr>
          <p:cNvPr id="31" name="TextBox 30"/>
          <p:cNvSpPr txBox="1"/>
          <p:nvPr/>
        </p:nvSpPr>
        <p:spPr>
          <a:xfrm>
            <a:off x="0" y="2862108"/>
            <a:ext cx="2160240" cy="738664"/>
          </a:xfrm>
          <a:prstGeom prst="rect">
            <a:avLst/>
          </a:prstGeom>
          <a:noFill/>
        </p:spPr>
        <p:txBody>
          <a:bodyPr wrap="square" rtlCol="0">
            <a:spAutoFit/>
          </a:bodyPr>
          <a:lstStyle/>
          <a:p>
            <a:r>
              <a:rPr lang="en-IE" sz="1400" b="1" dirty="0" smtClean="0"/>
              <a:t>Scenario 2</a:t>
            </a:r>
            <a:r>
              <a:rPr lang="en-IE" sz="1400" dirty="0" smtClean="0"/>
              <a:t>: Flags/tags missing for some 5 min periods in 30 min period</a:t>
            </a:r>
            <a:endParaRPr lang="en-IE" sz="1400" dirty="0"/>
          </a:p>
        </p:txBody>
      </p:sp>
      <p:sp>
        <p:nvSpPr>
          <p:cNvPr id="32" name="Right Arrow 31"/>
          <p:cNvSpPr/>
          <p:nvPr/>
        </p:nvSpPr>
        <p:spPr>
          <a:xfrm>
            <a:off x="6300324" y="3051420"/>
            <a:ext cx="504056"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TextBox 32"/>
          <p:cNvSpPr txBox="1"/>
          <p:nvPr/>
        </p:nvSpPr>
        <p:spPr>
          <a:xfrm>
            <a:off x="6858000" y="2327727"/>
            <a:ext cx="2160240" cy="1815882"/>
          </a:xfrm>
          <a:prstGeom prst="rect">
            <a:avLst/>
          </a:prstGeom>
          <a:noFill/>
        </p:spPr>
        <p:txBody>
          <a:bodyPr wrap="square" rtlCol="0">
            <a:spAutoFit/>
          </a:bodyPr>
          <a:lstStyle/>
          <a:p>
            <a:r>
              <a:rPr lang="en-IE" sz="1400" dirty="0" smtClean="0"/>
              <a:t>Current logic applies (e.g. </a:t>
            </a:r>
            <a:r>
              <a:rPr lang="en-US" sz="1400" dirty="0"/>
              <a:t>Complex if early action or flagged, Simple if not flagged</a:t>
            </a:r>
            <a:r>
              <a:rPr lang="en-IE" sz="1400" dirty="0" smtClean="0"/>
              <a:t>), with calculation of 30 min flags based on flags that are available (missing flags do not affect the result) </a:t>
            </a:r>
            <a:endParaRPr lang="en-IE" sz="1400" dirty="0"/>
          </a:p>
        </p:txBody>
      </p:sp>
      <p:sp>
        <p:nvSpPr>
          <p:cNvPr id="34" name="Rectangle 33"/>
          <p:cNvSpPr/>
          <p:nvPr/>
        </p:nvSpPr>
        <p:spPr>
          <a:xfrm>
            <a:off x="2213992" y="4316403"/>
            <a:ext cx="648072" cy="5760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X</a:t>
            </a:r>
            <a:endParaRPr lang="en-IE" dirty="0"/>
          </a:p>
        </p:txBody>
      </p:sp>
      <p:sp>
        <p:nvSpPr>
          <p:cNvPr id="35" name="Rectangle 34"/>
          <p:cNvSpPr/>
          <p:nvPr/>
        </p:nvSpPr>
        <p:spPr>
          <a:xfrm>
            <a:off x="2858384" y="4311908"/>
            <a:ext cx="648072" cy="5760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X</a:t>
            </a:r>
            <a:endParaRPr lang="en-IE" dirty="0"/>
          </a:p>
        </p:txBody>
      </p:sp>
      <p:sp>
        <p:nvSpPr>
          <p:cNvPr id="36" name="Rectangle 35"/>
          <p:cNvSpPr/>
          <p:nvPr/>
        </p:nvSpPr>
        <p:spPr>
          <a:xfrm>
            <a:off x="3506456" y="4322985"/>
            <a:ext cx="648072" cy="5760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X</a:t>
            </a:r>
            <a:endParaRPr lang="en-IE" dirty="0"/>
          </a:p>
        </p:txBody>
      </p:sp>
      <p:sp>
        <p:nvSpPr>
          <p:cNvPr id="37" name="Rectangle 36"/>
          <p:cNvSpPr/>
          <p:nvPr/>
        </p:nvSpPr>
        <p:spPr>
          <a:xfrm>
            <a:off x="4170966" y="4321153"/>
            <a:ext cx="648072" cy="5760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X</a:t>
            </a:r>
            <a:endParaRPr lang="en-IE" dirty="0"/>
          </a:p>
        </p:txBody>
      </p:sp>
      <p:sp>
        <p:nvSpPr>
          <p:cNvPr id="38" name="Rectangle 37"/>
          <p:cNvSpPr/>
          <p:nvPr/>
        </p:nvSpPr>
        <p:spPr>
          <a:xfrm>
            <a:off x="4828072" y="4328045"/>
            <a:ext cx="648072" cy="5760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X</a:t>
            </a:r>
            <a:endParaRPr lang="en-IE" dirty="0"/>
          </a:p>
        </p:txBody>
      </p:sp>
      <p:sp>
        <p:nvSpPr>
          <p:cNvPr id="39" name="Rectangle 38"/>
          <p:cNvSpPr/>
          <p:nvPr/>
        </p:nvSpPr>
        <p:spPr>
          <a:xfrm>
            <a:off x="5476144" y="4332356"/>
            <a:ext cx="648072" cy="5760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X</a:t>
            </a:r>
            <a:endParaRPr lang="en-IE" dirty="0"/>
          </a:p>
        </p:txBody>
      </p:sp>
      <p:sp>
        <p:nvSpPr>
          <p:cNvPr id="40" name="TextBox 39"/>
          <p:cNvSpPr txBox="1"/>
          <p:nvPr/>
        </p:nvSpPr>
        <p:spPr>
          <a:xfrm>
            <a:off x="53752" y="4276775"/>
            <a:ext cx="2160240" cy="738664"/>
          </a:xfrm>
          <a:prstGeom prst="rect">
            <a:avLst/>
          </a:prstGeom>
          <a:noFill/>
        </p:spPr>
        <p:txBody>
          <a:bodyPr wrap="square" rtlCol="0">
            <a:spAutoFit/>
          </a:bodyPr>
          <a:lstStyle/>
          <a:p>
            <a:r>
              <a:rPr lang="en-IE" sz="1400" b="1" dirty="0" smtClean="0"/>
              <a:t>Scenario 3</a:t>
            </a:r>
            <a:r>
              <a:rPr lang="en-IE" sz="1400" dirty="0" smtClean="0"/>
              <a:t>: Flags/tags missing for all 5 min periods in 30 min period</a:t>
            </a:r>
            <a:endParaRPr lang="en-IE" sz="1400" dirty="0"/>
          </a:p>
        </p:txBody>
      </p:sp>
      <p:sp>
        <p:nvSpPr>
          <p:cNvPr id="41" name="Right Arrow 40"/>
          <p:cNvSpPr/>
          <p:nvPr/>
        </p:nvSpPr>
        <p:spPr>
          <a:xfrm>
            <a:off x="6300324" y="4430997"/>
            <a:ext cx="504056"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TextBox 41"/>
          <p:cNvSpPr txBox="1"/>
          <p:nvPr/>
        </p:nvSpPr>
        <p:spPr>
          <a:xfrm>
            <a:off x="6858000" y="4276775"/>
            <a:ext cx="2160240" cy="738664"/>
          </a:xfrm>
          <a:prstGeom prst="rect">
            <a:avLst/>
          </a:prstGeom>
          <a:noFill/>
        </p:spPr>
        <p:txBody>
          <a:bodyPr wrap="square" rtlCol="0">
            <a:spAutoFit/>
          </a:bodyPr>
          <a:lstStyle/>
          <a:p>
            <a:r>
              <a:rPr lang="en-IE" sz="1400" dirty="0" smtClean="0"/>
              <a:t>New CR logic applies (e.g. use Complex data for all Units)</a:t>
            </a:r>
            <a:endParaRPr lang="en-IE" sz="1400" dirty="0"/>
          </a:p>
        </p:txBody>
      </p:sp>
      <p:sp>
        <p:nvSpPr>
          <p:cNvPr id="2" name="TextBox 1"/>
          <p:cNvSpPr txBox="1"/>
          <p:nvPr/>
        </p:nvSpPr>
        <p:spPr>
          <a:xfrm>
            <a:off x="943913" y="302313"/>
            <a:ext cx="4629933" cy="369332"/>
          </a:xfrm>
          <a:prstGeom prst="rect">
            <a:avLst/>
          </a:prstGeom>
          <a:noFill/>
        </p:spPr>
        <p:txBody>
          <a:bodyPr wrap="square" rtlCol="0">
            <a:spAutoFit/>
          </a:bodyPr>
          <a:lstStyle/>
          <a:p>
            <a:endParaRPr lang="en-IE" dirty="0"/>
          </a:p>
        </p:txBody>
      </p:sp>
    </p:spTree>
    <p:extLst>
      <p:ext uri="{BB962C8B-B14F-4D97-AF65-F5344CB8AC3E}">
        <p14:creationId xmlns:p14="http://schemas.microsoft.com/office/powerpoint/2010/main" val="88271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to Mod as Proposed</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IE" sz="4000" dirty="0" smtClean="0"/>
              <a:t>Mod as Proposed F.3.3.2:</a:t>
            </a:r>
            <a:endParaRPr lang="en-IE" sz="4000" dirty="0"/>
          </a:p>
          <a:p>
            <a:pPr marL="571500" indent="-571500">
              <a:buFont typeface="+mj-lt"/>
              <a:buAutoNum type="romanLcPeriod" startAt="3"/>
            </a:pPr>
            <a:r>
              <a:rPr lang="en-IE" sz="3500" b="1" i="1" dirty="0" smtClean="0"/>
              <a:t>“If </a:t>
            </a:r>
            <a:r>
              <a:rPr lang="en-IE" sz="3500" b="1" i="1" dirty="0"/>
              <a:t>there is insufficient data to carry out the steps described in paragraph F.3.3.2(b) for all Generator Units, u, and all Imbalance Pricing Periods, φ, within the Imbalance Settlement Period, γ, then the most recently submitted valid Complex Bid Offer Data for the relevant Trading Day as at the Bid Offer Acceptance Time shall be used for all Generator Units in that Imbalance Settlement Period</a:t>
            </a:r>
            <a:r>
              <a:rPr lang="en-IE" sz="3500" b="1" i="1" dirty="0" smtClean="0"/>
              <a:t>.”</a:t>
            </a:r>
            <a:endParaRPr lang="en-IE" sz="3500" b="1" i="1" dirty="0"/>
          </a:p>
          <a:p>
            <a:pPr marL="0" indent="0">
              <a:buNone/>
            </a:pPr>
            <a:r>
              <a:rPr lang="en-IE" dirty="0"/>
              <a:t> </a:t>
            </a:r>
          </a:p>
          <a:p>
            <a:pPr marL="0" lvl="0" indent="0">
              <a:buNone/>
            </a:pPr>
            <a:r>
              <a:rPr lang="en-IE" dirty="0"/>
              <a:t>There is a </a:t>
            </a:r>
            <a:r>
              <a:rPr lang="en-IE" dirty="0" smtClean="0"/>
              <a:t>risk </a:t>
            </a:r>
            <a:r>
              <a:rPr lang="en-IE" dirty="0"/>
              <a:t>that this could be read as “If there isn’t sufficient data to do the check for all units and all periods, then </a:t>
            </a:r>
            <a:r>
              <a:rPr lang="en-IE" dirty="0" smtClean="0"/>
              <a:t>use Complex Bid Offer Data”,  </a:t>
            </a:r>
            <a:r>
              <a:rPr lang="en-IE" dirty="0"/>
              <a:t>implying if in any 5 minute period there isn’t sufficient data, </a:t>
            </a:r>
            <a:r>
              <a:rPr lang="en-IE" dirty="0" smtClean="0"/>
              <a:t>then </a:t>
            </a:r>
            <a:r>
              <a:rPr lang="en-IE" dirty="0"/>
              <a:t>use Complex Bid Offer Data</a:t>
            </a:r>
          </a:p>
          <a:p>
            <a:pPr marL="0" indent="0">
              <a:buNone/>
            </a:pPr>
            <a:endParaRPr lang="en-IE" dirty="0" smtClean="0"/>
          </a:p>
          <a:p>
            <a:pPr marL="0" indent="0">
              <a:buNone/>
            </a:pPr>
            <a:r>
              <a:rPr lang="en-IE" sz="4000" dirty="0" smtClean="0"/>
              <a:t>Suggested Change to Proposed Mod</a:t>
            </a:r>
            <a:r>
              <a:rPr lang="en-IE" sz="4000" dirty="0"/>
              <a:t> F.3.3.2 </a:t>
            </a:r>
            <a:r>
              <a:rPr lang="en-IE" sz="4000" dirty="0" smtClean="0"/>
              <a:t>:</a:t>
            </a:r>
            <a:endParaRPr lang="en-IE" sz="4000" dirty="0"/>
          </a:p>
          <a:p>
            <a:pPr marL="571500" indent="-571500">
              <a:buFont typeface="+mj-lt"/>
              <a:buAutoNum type="romanLcPeriod" startAt="3"/>
            </a:pPr>
            <a:r>
              <a:rPr lang="en-IE" b="1" i="1" dirty="0" smtClean="0"/>
              <a:t>“If </a:t>
            </a:r>
            <a:r>
              <a:rPr lang="en-IE" b="1" i="1" dirty="0"/>
              <a:t>for all Generator Units, u, and all Imbalance Pricing Periods, φ, within the Imbalance Settlement Period, γ, there is insufficient data to carry out the steps described in paragraph F.3.3.2(b), then the most recently submitted valid Complex Bid Offer Data for the relevant Trading Day as at the Bid Offer Acceptance Time shall be used for all Generator Units in that Imbalance Settlement Period</a:t>
            </a:r>
            <a:r>
              <a:rPr lang="en-IE" b="1" i="1" dirty="0" smtClean="0"/>
              <a:t>.”</a:t>
            </a:r>
          </a:p>
          <a:p>
            <a:pPr marL="0" indent="0">
              <a:buNone/>
            </a:pPr>
            <a:endParaRPr lang="en-IE" dirty="0" smtClean="0"/>
          </a:p>
          <a:p>
            <a:pPr marL="0" indent="0">
              <a:buNone/>
            </a:pPr>
            <a:r>
              <a:rPr lang="en-IE" sz="4000" dirty="0" smtClean="0"/>
              <a:t>Meaning that:</a:t>
            </a:r>
            <a:r>
              <a:rPr lang="en-IE" sz="4000" dirty="0"/>
              <a:t> </a:t>
            </a:r>
          </a:p>
          <a:p>
            <a:pPr marL="0" lvl="0" indent="0">
              <a:buNone/>
            </a:pPr>
            <a:r>
              <a:rPr lang="en-IE" dirty="0" smtClean="0"/>
              <a:t>“</a:t>
            </a:r>
            <a:r>
              <a:rPr lang="en-IE" dirty="0"/>
              <a:t>If for all units and all periods there isn’t sufficient data to do the check, then do use Complex Bid Offer </a:t>
            </a:r>
            <a:r>
              <a:rPr lang="en-IE" dirty="0" smtClean="0"/>
              <a:t>Data,  </a:t>
            </a:r>
            <a:r>
              <a:rPr lang="en-IE" dirty="0"/>
              <a:t>implying if there is sufficient data in any period, then don’t </a:t>
            </a:r>
            <a:r>
              <a:rPr lang="en-IE" dirty="0" smtClean="0"/>
              <a:t>make any change.; we </a:t>
            </a:r>
            <a:r>
              <a:rPr lang="en-IE" dirty="0"/>
              <a:t>need to not have sufficient data in every period </a:t>
            </a:r>
            <a:r>
              <a:rPr lang="en-IE" dirty="0" smtClean="0"/>
              <a:t>to apply change and use only Complex Bid Offer Data</a:t>
            </a:r>
            <a:endParaRPr lang="en-IE" dirty="0"/>
          </a:p>
          <a:p>
            <a:pPr marL="0" indent="0">
              <a:buNone/>
            </a:pPr>
            <a:endParaRPr lang="en-US" dirty="0"/>
          </a:p>
        </p:txBody>
      </p:sp>
      <p:sp>
        <p:nvSpPr>
          <p:cNvPr id="6" name="Rectangle 5"/>
          <p:cNvSpPr/>
          <p:nvPr/>
        </p:nvSpPr>
        <p:spPr>
          <a:xfrm>
            <a:off x="9915740" y="1101029"/>
            <a:ext cx="961465" cy="961465"/>
          </a:xfrm>
          <a:prstGeom prst="rect">
            <a:avLst/>
          </a:prstGeom>
          <a:solidFill>
            <a:srgbClr val="B412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
        <p:nvSpPr>
          <p:cNvPr id="7" name="Rectangle 6"/>
          <p:cNvSpPr/>
          <p:nvPr/>
        </p:nvSpPr>
        <p:spPr>
          <a:xfrm>
            <a:off x="9915740" y="2226616"/>
            <a:ext cx="961465" cy="961465"/>
          </a:xfrm>
          <a:prstGeom prst="rect">
            <a:avLst/>
          </a:prstGeom>
          <a:solidFill>
            <a:srgbClr val="7D16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
        <p:nvSpPr>
          <p:cNvPr id="8" name="Rectangle 7"/>
          <p:cNvSpPr/>
          <p:nvPr/>
        </p:nvSpPr>
        <p:spPr>
          <a:xfrm>
            <a:off x="9923039" y="-24561"/>
            <a:ext cx="961465" cy="961465"/>
          </a:xfrm>
          <a:prstGeom prst="rect">
            <a:avLst/>
          </a:prstGeom>
          <a:solidFill>
            <a:srgbClr val="76767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
        <p:nvSpPr>
          <p:cNvPr id="9" name="Rectangle 8"/>
          <p:cNvSpPr/>
          <p:nvPr/>
        </p:nvSpPr>
        <p:spPr>
          <a:xfrm>
            <a:off x="9915740" y="3352202"/>
            <a:ext cx="961465" cy="961465"/>
          </a:xfrm>
          <a:prstGeom prst="rect">
            <a:avLst/>
          </a:prstGeom>
          <a:solidFill>
            <a:srgbClr val="C54D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
        <p:nvSpPr>
          <p:cNvPr id="10" name="Rectangle 9"/>
          <p:cNvSpPr/>
          <p:nvPr/>
        </p:nvSpPr>
        <p:spPr>
          <a:xfrm>
            <a:off x="8808115" y="-1704576"/>
            <a:ext cx="1450854" cy="145085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
        <p:nvSpPr>
          <p:cNvPr id="11" name="Rectangle 10"/>
          <p:cNvSpPr/>
          <p:nvPr/>
        </p:nvSpPr>
        <p:spPr>
          <a:xfrm>
            <a:off x="9915740" y="4477790"/>
            <a:ext cx="961465" cy="961465"/>
          </a:xfrm>
          <a:prstGeom prst="rect">
            <a:avLst/>
          </a:prstGeom>
          <a:solidFill>
            <a:srgbClr val="F6A9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
        <p:nvSpPr>
          <p:cNvPr id="12" name="Rectangle 11"/>
          <p:cNvSpPr/>
          <p:nvPr/>
        </p:nvSpPr>
        <p:spPr>
          <a:xfrm>
            <a:off x="9915740" y="5603377"/>
            <a:ext cx="961465" cy="961465"/>
          </a:xfrm>
          <a:prstGeom prst="rect">
            <a:avLst/>
          </a:prstGeom>
          <a:solidFill>
            <a:srgbClr val="157C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
        <p:nvSpPr>
          <p:cNvPr id="13" name="Rectangle 12"/>
          <p:cNvSpPr/>
          <p:nvPr/>
        </p:nvSpPr>
        <p:spPr>
          <a:xfrm>
            <a:off x="9915740" y="6728965"/>
            <a:ext cx="961465" cy="961465"/>
          </a:xfrm>
          <a:prstGeom prst="rect">
            <a:avLst/>
          </a:prstGeom>
          <a:solidFill>
            <a:srgbClr val="0E54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
        <p:nvSpPr>
          <p:cNvPr id="14" name="Rectangle 13"/>
          <p:cNvSpPr/>
          <p:nvPr/>
        </p:nvSpPr>
        <p:spPr>
          <a:xfrm>
            <a:off x="10479015" y="-1704576"/>
            <a:ext cx="1450854" cy="1450855"/>
          </a:xfrm>
          <a:prstGeom prst="rect">
            <a:avLst/>
          </a:prstGeom>
          <a:solidFill>
            <a:srgbClr val="C8B47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4122D"/>
              </a:solidFill>
            </a:endParaRPr>
          </a:p>
        </p:txBody>
      </p:sp>
    </p:spTree>
    <p:extLst>
      <p:ext uri="{BB962C8B-B14F-4D97-AF65-F5344CB8AC3E}">
        <p14:creationId xmlns:p14="http://schemas.microsoft.com/office/powerpoint/2010/main" val="3672637002"/>
      </p:ext>
    </p:extLst>
  </p:cSld>
  <p:clrMapOvr>
    <a:masterClrMapping/>
  </p:clrMapOvr>
</p:sld>
</file>

<file path=ppt/theme/theme1.xml><?xml version="1.0" encoding="utf-8"?>
<a:theme xmlns:a="http://schemas.openxmlformats.org/drawingml/2006/main" name="EIRGRID_SONI - 2015 Presentation Template (Proof 7.4 -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IRGRID_SONI - 2015 Presentation Template (Proof 7.4 - Standard)" id="{A89D5B50-408C-0A42-B921-77DA1E1032AE}" vid="{5DDEC7A6-48B8-E743-A7E2-B029096D3292}"/>
    </a:ext>
  </a:extLst>
</a:theme>
</file>

<file path=ppt/theme/theme2.xml><?xml version="1.0" encoding="utf-8"?>
<a:theme xmlns:a="http://schemas.openxmlformats.org/drawingml/2006/main" name="1_EIRGRID - 2015 Presentation Template (Proof 3b Print Rea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IRGRID_SONI - 2015 Presentation Template (Proof 7.4 - Standard)" id="{A89D5B50-408C-0A42-B921-77DA1E1032AE}" vid="{2200BCFB-D9A5-1E42-BCEB-76E16D2F1565}"/>
    </a:ext>
  </a:extLst>
</a:theme>
</file>

<file path=docProps/app.xml><?xml version="1.0" encoding="utf-8"?>
<Properties xmlns="http://schemas.openxmlformats.org/officeDocument/2006/extended-properties" xmlns:vt="http://schemas.openxmlformats.org/officeDocument/2006/docPropsVTypes">
  <Template>EIRGRID_SONI - 2015 Presentation Template (Proof 7.4 - Standard)</Template>
  <TotalTime>243</TotalTime>
  <Words>322</Words>
  <Application>Microsoft Office PowerPoint</Application>
  <PresentationFormat>On-screen Show (4:3)</PresentationFormat>
  <Paragraphs>46</Paragraphs>
  <Slides>4</Slides>
  <Notes>0</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EIRGRID_SONI - 2015 Presentation Template (Proof 7.4 - Standard)</vt:lpstr>
      <vt:lpstr>1_EIRGRID - 2015 Presentation Template (Proof 3b Print Ready)</vt:lpstr>
      <vt:lpstr>PowerPoint Presentation</vt:lpstr>
      <vt:lpstr>Overview – Mod_19_19</vt:lpstr>
      <vt:lpstr>PowerPoint Presentation</vt:lpstr>
      <vt:lpstr>Change to Mod as Proposed</vt:lpstr>
    </vt:vector>
  </TitlesOfParts>
  <Company>EirGrid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Trotter, Anne</dc:creator>
  <cp:lastModifiedBy>Linnane, Sandra</cp:lastModifiedBy>
  <cp:revision>16</cp:revision>
  <cp:lastPrinted>2015-06-25T14:32:17Z</cp:lastPrinted>
  <dcterms:created xsi:type="dcterms:W3CDTF">2019-10-22T08:23:28Z</dcterms:created>
  <dcterms:modified xsi:type="dcterms:W3CDTF">2019-10-22T12:33:42Z</dcterms:modified>
</cp:coreProperties>
</file>